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57"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5" d="100"/>
          <a:sy n="75" d="100"/>
        </p:scale>
        <p:origin x="874" y="34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4E0BF5E-BEF3-4E39-8098-74BFBC5024D1}" type="datetimeFigureOut">
              <a:rPr lang="pt-BR" smtClean="0"/>
              <a:t>15/07/2023</a:t>
            </a:fld>
            <a:endParaRPr lang="pt-BR"/>
          </a:p>
        </p:txBody>
      </p:sp>
      <p:sp>
        <p:nvSpPr>
          <p:cNvPr id="4" name="Espaço Reservado para Imagem de Sli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EAD3EBA-84CD-4174-9634-7833F9E23D54}" type="slidenum">
              <a:rPr lang="pt-BR" smtClean="0"/>
              <a:t>‹nº›</a:t>
            </a:fld>
            <a:endParaRPr lang="pt-BR"/>
          </a:p>
        </p:txBody>
      </p:sp>
    </p:spTree>
    <p:extLst>
      <p:ext uri="{BB962C8B-B14F-4D97-AF65-F5344CB8AC3E}">
        <p14:creationId xmlns:p14="http://schemas.microsoft.com/office/powerpoint/2010/main" val="40164657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507E4EA-A17B-084F-8844-9719A536FBC7}"/>
              </a:ext>
            </a:extLst>
          </p:cNvPr>
          <p:cNvSpPr>
            <a:spLocks noGrp="1"/>
          </p:cNvSpPr>
          <p:nvPr>
            <p:ph type="ctrTitle"/>
          </p:nvPr>
        </p:nvSpPr>
        <p:spPr>
          <a:xfrm>
            <a:off x="1524000" y="1122363"/>
            <a:ext cx="9144000" cy="2387600"/>
          </a:xfrm>
        </p:spPr>
        <p:txBody>
          <a:bodyPr anchor="b"/>
          <a:lstStyle>
            <a:lvl1pPr algn="ctr">
              <a:defRPr sz="6000"/>
            </a:lvl1pPr>
          </a:lstStyle>
          <a:p>
            <a:r>
              <a:rPr lang="pt-BR"/>
              <a:t>Clique para editar o título Mestre</a:t>
            </a:r>
          </a:p>
        </p:txBody>
      </p:sp>
      <p:sp>
        <p:nvSpPr>
          <p:cNvPr id="3" name="Subtítulo 2">
            <a:extLst>
              <a:ext uri="{FF2B5EF4-FFF2-40B4-BE49-F238E27FC236}">
                <a16:creationId xmlns:a16="http://schemas.microsoft.com/office/drawing/2014/main" id="{0112179C-054D-4610-B82D-2CAC0455BA4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p>
        </p:txBody>
      </p:sp>
      <p:sp>
        <p:nvSpPr>
          <p:cNvPr id="4" name="Espaço Reservado para Data 3">
            <a:extLst>
              <a:ext uri="{FF2B5EF4-FFF2-40B4-BE49-F238E27FC236}">
                <a16:creationId xmlns:a16="http://schemas.microsoft.com/office/drawing/2014/main" id="{D8B795F5-FC70-BC92-BDA1-E77792A2403E}"/>
              </a:ext>
            </a:extLst>
          </p:cNvPr>
          <p:cNvSpPr>
            <a:spLocks noGrp="1"/>
          </p:cNvSpPr>
          <p:nvPr>
            <p:ph type="dt" sz="half" idx="10"/>
          </p:nvPr>
        </p:nvSpPr>
        <p:spPr/>
        <p:txBody>
          <a:bodyPr/>
          <a:lstStyle/>
          <a:p>
            <a:fld id="{9E9ABEAF-54ED-43D0-A6B7-C41870D8C13F}" type="datetime1">
              <a:rPr lang="pt-BR" smtClean="0"/>
              <a:t>15/07/2023</a:t>
            </a:fld>
            <a:endParaRPr lang="pt-BR"/>
          </a:p>
        </p:txBody>
      </p:sp>
      <p:sp>
        <p:nvSpPr>
          <p:cNvPr id="5" name="Espaço Reservado para Rodapé 4">
            <a:extLst>
              <a:ext uri="{FF2B5EF4-FFF2-40B4-BE49-F238E27FC236}">
                <a16:creationId xmlns:a16="http://schemas.microsoft.com/office/drawing/2014/main" id="{9FCC2544-9506-EB37-77B3-EFB5DC0AE992}"/>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743DC091-14F6-1EF5-C3CE-79F01C88512D}"/>
              </a:ext>
            </a:extLst>
          </p:cNvPr>
          <p:cNvSpPr>
            <a:spLocks noGrp="1"/>
          </p:cNvSpPr>
          <p:nvPr>
            <p:ph type="sldNum" sz="quarter" idx="12"/>
          </p:nvPr>
        </p:nvSpPr>
        <p:spPr/>
        <p:txBody>
          <a:bodyPr/>
          <a:lstStyle/>
          <a:p>
            <a:fld id="{3EB65662-C9A7-481A-A7AC-9FABCEC7196B}" type="slidenum">
              <a:rPr lang="pt-BR" smtClean="0"/>
              <a:t>‹nº›</a:t>
            </a:fld>
            <a:endParaRPr lang="pt-BR"/>
          </a:p>
        </p:txBody>
      </p:sp>
    </p:spTree>
    <p:extLst>
      <p:ext uri="{BB962C8B-B14F-4D97-AF65-F5344CB8AC3E}">
        <p14:creationId xmlns:p14="http://schemas.microsoft.com/office/powerpoint/2010/main" val="8075452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DDC6B62-4BA8-5609-4274-F9DE88FFB4BD}"/>
              </a:ext>
            </a:extLst>
          </p:cNvPr>
          <p:cNvSpPr>
            <a:spLocks noGrp="1"/>
          </p:cNvSpPr>
          <p:nvPr>
            <p:ph type="title"/>
          </p:nvPr>
        </p:nvSpPr>
        <p:spPr/>
        <p:txBody>
          <a:bodyPr/>
          <a:lstStyle/>
          <a:p>
            <a:r>
              <a:rPr lang="pt-BR"/>
              <a:t>Clique para editar o título Mestre</a:t>
            </a:r>
          </a:p>
        </p:txBody>
      </p:sp>
      <p:sp>
        <p:nvSpPr>
          <p:cNvPr id="3" name="Espaço Reservado para Texto Vertical 2">
            <a:extLst>
              <a:ext uri="{FF2B5EF4-FFF2-40B4-BE49-F238E27FC236}">
                <a16:creationId xmlns:a16="http://schemas.microsoft.com/office/drawing/2014/main" id="{FC140D40-BC8A-C2B2-CE57-318DF8B7B02A}"/>
              </a:ext>
            </a:extLst>
          </p:cNvPr>
          <p:cNvSpPr>
            <a:spLocks noGrp="1"/>
          </p:cNvSpPr>
          <p:nvPr>
            <p:ph type="body" orient="vert" idx="1"/>
          </p:nvPr>
        </p:nvSpPr>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EA638EBF-6D2F-E1B8-7958-4BEEC89E27AD}"/>
              </a:ext>
            </a:extLst>
          </p:cNvPr>
          <p:cNvSpPr>
            <a:spLocks noGrp="1"/>
          </p:cNvSpPr>
          <p:nvPr>
            <p:ph type="dt" sz="half" idx="10"/>
          </p:nvPr>
        </p:nvSpPr>
        <p:spPr/>
        <p:txBody>
          <a:bodyPr/>
          <a:lstStyle/>
          <a:p>
            <a:fld id="{9037E2EA-FACB-48AD-AF91-FFE25965A01B}" type="datetime1">
              <a:rPr lang="pt-BR" smtClean="0"/>
              <a:t>15/07/2023</a:t>
            </a:fld>
            <a:endParaRPr lang="pt-BR"/>
          </a:p>
        </p:txBody>
      </p:sp>
      <p:sp>
        <p:nvSpPr>
          <p:cNvPr id="5" name="Espaço Reservado para Rodapé 4">
            <a:extLst>
              <a:ext uri="{FF2B5EF4-FFF2-40B4-BE49-F238E27FC236}">
                <a16:creationId xmlns:a16="http://schemas.microsoft.com/office/drawing/2014/main" id="{9A0A3490-109C-9C04-DEE3-60A623D8451B}"/>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69DE63A8-E53C-D697-1AF7-C231BCA4F415}"/>
              </a:ext>
            </a:extLst>
          </p:cNvPr>
          <p:cNvSpPr>
            <a:spLocks noGrp="1"/>
          </p:cNvSpPr>
          <p:nvPr>
            <p:ph type="sldNum" sz="quarter" idx="12"/>
          </p:nvPr>
        </p:nvSpPr>
        <p:spPr/>
        <p:txBody>
          <a:bodyPr/>
          <a:lstStyle/>
          <a:p>
            <a:fld id="{3EB65662-C9A7-481A-A7AC-9FABCEC7196B}" type="slidenum">
              <a:rPr lang="pt-BR" smtClean="0"/>
              <a:t>‹nº›</a:t>
            </a:fld>
            <a:endParaRPr lang="pt-BR"/>
          </a:p>
        </p:txBody>
      </p:sp>
    </p:spTree>
    <p:extLst>
      <p:ext uri="{BB962C8B-B14F-4D97-AF65-F5344CB8AC3E}">
        <p14:creationId xmlns:p14="http://schemas.microsoft.com/office/powerpoint/2010/main" val="20455511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EE18CD84-36C2-3779-8B59-12CE7DEA6DC8}"/>
              </a:ext>
            </a:extLst>
          </p:cNvPr>
          <p:cNvSpPr>
            <a:spLocks noGrp="1"/>
          </p:cNvSpPr>
          <p:nvPr>
            <p:ph type="title" orient="vert"/>
          </p:nvPr>
        </p:nvSpPr>
        <p:spPr>
          <a:xfrm>
            <a:off x="8724900" y="365125"/>
            <a:ext cx="2628900" cy="5811838"/>
          </a:xfrm>
        </p:spPr>
        <p:txBody>
          <a:bodyPr vert="eaVert"/>
          <a:lstStyle/>
          <a:p>
            <a:r>
              <a:rPr lang="pt-BR"/>
              <a:t>Clique para editar o título Mestre</a:t>
            </a:r>
          </a:p>
        </p:txBody>
      </p:sp>
      <p:sp>
        <p:nvSpPr>
          <p:cNvPr id="3" name="Espaço Reservado para Texto Vertical 2">
            <a:extLst>
              <a:ext uri="{FF2B5EF4-FFF2-40B4-BE49-F238E27FC236}">
                <a16:creationId xmlns:a16="http://schemas.microsoft.com/office/drawing/2014/main" id="{E4F7301E-6A40-FB12-8F99-1F65A391A0AC}"/>
              </a:ext>
            </a:extLst>
          </p:cNvPr>
          <p:cNvSpPr>
            <a:spLocks noGrp="1"/>
          </p:cNvSpPr>
          <p:nvPr>
            <p:ph type="body" orient="vert" idx="1"/>
          </p:nvPr>
        </p:nvSpPr>
        <p:spPr>
          <a:xfrm>
            <a:off x="838200" y="365125"/>
            <a:ext cx="7734300" cy="5811838"/>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A6FF9AA7-6DA8-D53C-21F1-D7D2D01149B6}"/>
              </a:ext>
            </a:extLst>
          </p:cNvPr>
          <p:cNvSpPr>
            <a:spLocks noGrp="1"/>
          </p:cNvSpPr>
          <p:nvPr>
            <p:ph type="dt" sz="half" idx="10"/>
          </p:nvPr>
        </p:nvSpPr>
        <p:spPr/>
        <p:txBody>
          <a:bodyPr/>
          <a:lstStyle/>
          <a:p>
            <a:fld id="{1A83BB74-64F9-4142-9FD3-A28A6288291C}" type="datetime1">
              <a:rPr lang="pt-BR" smtClean="0"/>
              <a:t>15/07/2023</a:t>
            </a:fld>
            <a:endParaRPr lang="pt-BR"/>
          </a:p>
        </p:txBody>
      </p:sp>
      <p:sp>
        <p:nvSpPr>
          <p:cNvPr id="5" name="Espaço Reservado para Rodapé 4">
            <a:extLst>
              <a:ext uri="{FF2B5EF4-FFF2-40B4-BE49-F238E27FC236}">
                <a16:creationId xmlns:a16="http://schemas.microsoft.com/office/drawing/2014/main" id="{1008E342-50EB-1830-88A5-5980BFA0FEB7}"/>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885E2E7A-6CAF-93EB-4BFE-F62726220538}"/>
              </a:ext>
            </a:extLst>
          </p:cNvPr>
          <p:cNvSpPr>
            <a:spLocks noGrp="1"/>
          </p:cNvSpPr>
          <p:nvPr>
            <p:ph type="sldNum" sz="quarter" idx="12"/>
          </p:nvPr>
        </p:nvSpPr>
        <p:spPr/>
        <p:txBody>
          <a:bodyPr/>
          <a:lstStyle/>
          <a:p>
            <a:fld id="{3EB65662-C9A7-481A-A7AC-9FABCEC7196B}" type="slidenum">
              <a:rPr lang="pt-BR" smtClean="0"/>
              <a:t>‹nº›</a:t>
            </a:fld>
            <a:endParaRPr lang="pt-BR"/>
          </a:p>
        </p:txBody>
      </p:sp>
    </p:spTree>
    <p:extLst>
      <p:ext uri="{BB962C8B-B14F-4D97-AF65-F5344CB8AC3E}">
        <p14:creationId xmlns:p14="http://schemas.microsoft.com/office/powerpoint/2010/main" val="28849672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39FD2B7-594C-790E-A16C-28F17F9AB32B}"/>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CE57F34A-0CD6-BFAC-0BE6-6E2CA9A27B08}"/>
              </a:ext>
            </a:extLst>
          </p:cNvPr>
          <p:cNvSpPr>
            <a:spLocks noGrp="1"/>
          </p:cNvSpPr>
          <p:nvPr>
            <p:ph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033CE8FA-F96F-2140-ADF7-6CE3BB63AC1A}"/>
              </a:ext>
            </a:extLst>
          </p:cNvPr>
          <p:cNvSpPr>
            <a:spLocks noGrp="1"/>
          </p:cNvSpPr>
          <p:nvPr>
            <p:ph type="dt" sz="half" idx="10"/>
          </p:nvPr>
        </p:nvSpPr>
        <p:spPr/>
        <p:txBody>
          <a:bodyPr/>
          <a:lstStyle/>
          <a:p>
            <a:fld id="{E2E5C666-B8CF-4BBA-BB46-9774BDD25DC9}" type="datetime1">
              <a:rPr lang="pt-BR" smtClean="0"/>
              <a:t>15/07/2023</a:t>
            </a:fld>
            <a:endParaRPr lang="pt-BR"/>
          </a:p>
        </p:txBody>
      </p:sp>
      <p:sp>
        <p:nvSpPr>
          <p:cNvPr id="5" name="Espaço Reservado para Rodapé 4">
            <a:extLst>
              <a:ext uri="{FF2B5EF4-FFF2-40B4-BE49-F238E27FC236}">
                <a16:creationId xmlns:a16="http://schemas.microsoft.com/office/drawing/2014/main" id="{EBB64E7B-D788-B3A0-9E4A-DF7E10980137}"/>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CE5A66CB-BF68-DBAE-D88F-E680576726C3}"/>
              </a:ext>
            </a:extLst>
          </p:cNvPr>
          <p:cNvSpPr>
            <a:spLocks noGrp="1"/>
          </p:cNvSpPr>
          <p:nvPr>
            <p:ph type="sldNum" sz="quarter" idx="12"/>
          </p:nvPr>
        </p:nvSpPr>
        <p:spPr/>
        <p:txBody>
          <a:bodyPr/>
          <a:lstStyle/>
          <a:p>
            <a:fld id="{3EB65662-C9A7-481A-A7AC-9FABCEC7196B}" type="slidenum">
              <a:rPr lang="pt-BR" smtClean="0"/>
              <a:t>‹nº›</a:t>
            </a:fld>
            <a:endParaRPr lang="pt-BR"/>
          </a:p>
        </p:txBody>
      </p:sp>
    </p:spTree>
    <p:extLst>
      <p:ext uri="{BB962C8B-B14F-4D97-AF65-F5344CB8AC3E}">
        <p14:creationId xmlns:p14="http://schemas.microsoft.com/office/powerpoint/2010/main" val="39990985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EF3166C-4A33-0C56-4964-4AC407B666D3}"/>
              </a:ext>
            </a:extLst>
          </p:cNvPr>
          <p:cNvSpPr>
            <a:spLocks noGrp="1"/>
          </p:cNvSpPr>
          <p:nvPr>
            <p:ph type="title"/>
          </p:nvPr>
        </p:nvSpPr>
        <p:spPr>
          <a:xfrm>
            <a:off x="831850" y="1709738"/>
            <a:ext cx="10515600" cy="2852737"/>
          </a:xfrm>
        </p:spPr>
        <p:txBody>
          <a:bodyPr anchor="b"/>
          <a:lstStyle>
            <a:lvl1pPr>
              <a:defRPr sz="6000"/>
            </a:lvl1pPr>
          </a:lstStyle>
          <a:p>
            <a:r>
              <a:rPr lang="pt-BR"/>
              <a:t>Clique para editar o título Mestre</a:t>
            </a:r>
          </a:p>
        </p:txBody>
      </p:sp>
      <p:sp>
        <p:nvSpPr>
          <p:cNvPr id="3" name="Espaço Reservado para Texto 2">
            <a:extLst>
              <a:ext uri="{FF2B5EF4-FFF2-40B4-BE49-F238E27FC236}">
                <a16:creationId xmlns:a16="http://schemas.microsoft.com/office/drawing/2014/main" id="{301C6147-ADAD-2E92-6445-38C3EFE577C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a:t>Clique para editar os estilos de texto Mestres</a:t>
            </a:r>
          </a:p>
        </p:txBody>
      </p:sp>
      <p:sp>
        <p:nvSpPr>
          <p:cNvPr id="4" name="Espaço Reservado para Data 3">
            <a:extLst>
              <a:ext uri="{FF2B5EF4-FFF2-40B4-BE49-F238E27FC236}">
                <a16:creationId xmlns:a16="http://schemas.microsoft.com/office/drawing/2014/main" id="{E0ACAB02-9EF2-9678-600D-119C23F3AF74}"/>
              </a:ext>
            </a:extLst>
          </p:cNvPr>
          <p:cNvSpPr>
            <a:spLocks noGrp="1"/>
          </p:cNvSpPr>
          <p:nvPr>
            <p:ph type="dt" sz="half" idx="10"/>
          </p:nvPr>
        </p:nvSpPr>
        <p:spPr/>
        <p:txBody>
          <a:bodyPr/>
          <a:lstStyle/>
          <a:p>
            <a:fld id="{28064C9B-4BFC-42C6-9690-3C34A96A5054}" type="datetime1">
              <a:rPr lang="pt-BR" smtClean="0"/>
              <a:t>15/07/2023</a:t>
            </a:fld>
            <a:endParaRPr lang="pt-BR"/>
          </a:p>
        </p:txBody>
      </p:sp>
      <p:sp>
        <p:nvSpPr>
          <p:cNvPr id="5" name="Espaço Reservado para Rodapé 4">
            <a:extLst>
              <a:ext uri="{FF2B5EF4-FFF2-40B4-BE49-F238E27FC236}">
                <a16:creationId xmlns:a16="http://schemas.microsoft.com/office/drawing/2014/main" id="{12EC32CC-1E53-F4A0-7477-29A3D2DF8A51}"/>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8B1151B9-006A-46FE-CA59-D0A3EFA93210}"/>
              </a:ext>
            </a:extLst>
          </p:cNvPr>
          <p:cNvSpPr>
            <a:spLocks noGrp="1"/>
          </p:cNvSpPr>
          <p:nvPr>
            <p:ph type="sldNum" sz="quarter" idx="12"/>
          </p:nvPr>
        </p:nvSpPr>
        <p:spPr/>
        <p:txBody>
          <a:bodyPr/>
          <a:lstStyle/>
          <a:p>
            <a:fld id="{3EB65662-C9A7-481A-A7AC-9FABCEC7196B}" type="slidenum">
              <a:rPr lang="pt-BR" smtClean="0"/>
              <a:t>‹nº›</a:t>
            </a:fld>
            <a:endParaRPr lang="pt-BR"/>
          </a:p>
        </p:txBody>
      </p:sp>
    </p:spTree>
    <p:extLst>
      <p:ext uri="{BB962C8B-B14F-4D97-AF65-F5344CB8AC3E}">
        <p14:creationId xmlns:p14="http://schemas.microsoft.com/office/powerpoint/2010/main" val="26554248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4307868-2163-276B-FE84-06EC534B5846}"/>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AB8910DB-D0B3-744C-380C-9D4738C5DA09}"/>
              </a:ext>
            </a:extLst>
          </p:cNvPr>
          <p:cNvSpPr>
            <a:spLocks noGrp="1"/>
          </p:cNvSpPr>
          <p:nvPr>
            <p:ph sz="half" idx="1"/>
          </p:nvPr>
        </p:nvSpPr>
        <p:spPr>
          <a:xfrm>
            <a:off x="838200" y="1825625"/>
            <a:ext cx="5181600" cy="435133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a:extLst>
              <a:ext uri="{FF2B5EF4-FFF2-40B4-BE49-F238E27FC236}">
                <a16:creationId xmlns:a16="http://schemas.microsoft.com/office/drawing/2014/main" id="{623C1BDC-485F-106B-2055-6E93D2FD05FB}"/>
              </a:ext>
            </a:extLst>
          </p:cNvPr>
          <p:cNvSpPr>
            <a:spLocks noGrp="1"/>
          </p:cNvSpPr>
          <p:nvPr>
            <p:ph sz="half" idx="2"/>
          </p:nvPr>
        </p:nvSpPr>
        <p:spPr>
          <a:xfrm>
            <a:off x="6172200" y="1825625"/>
            <a:ext cx="5181600" cy="435133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a:extLst>
              <a:ext uri="{FF2B5EF4-FFF2-40B4-BE49-F238E27FC236}">
                <a16:creationId xmlns:a16="http://schemas.microsoft.com/office/drawing/2014/main" id="{CE90DFAE-F5CE-6576-B618-B2AC854D6C5C}"/>
              </a:ext>
            </a:extLst>
          </p:cNvPr>
          <p:cNvSpPr>
            <a:spLocks noGrp="1"/>
          </p:cNvSpPr>
          <p:nvPr>
            <p:ph type="dt" sz="half" idx="10"/>
          </p:nvPr>
        </p:nvSpPr>
        <p:spPr/>
        <p:txBody>
          <a:bodyPr/>
          <a:lstStyle/>
          <a:p>
            <a:fld id="{19367E5D-53C6-4EF7-BB48-8F3C111F03A7}" type="datetime1">
              <a:rPr lang="pt-BR" smtClean="0"/>
              <a:t>15/07/2023</a:t>
            </a:fld>
            <a:endParaRPr lang="pt-BR"/>
          </a:p>
        </p:txBody>
      </p:sp>
      <p:sp>
        <p:nvSpPr>
          <p:cNvPr id="6" name="Espaço Reservado para Rodapé 5">
            <a:extLst>
              <a:ext uri="{FF2B5EF4-FFF2-40B4-BE49-F238E27FC236}">
                <a16:creationId xmlns:a16="http://schemas.microsoft.com/office/drawing/2014/main" id="{20E88A1C-A627-C2D6-9374-5B2291BCA8E4}"/>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F086CBDB-A58F-E4E8-3ECC-00F04AE53E60}"/>
              </a:ext>
            </a:extLst>
          </p:cNvPr>
          <p:cNvSpPr>
            <a:spLocks noGrp="1"/>
          </p:cNvSpPr>
          <p:nvPr>
            <p:ph type="sldNum" sz="quarter" idx="12"/>
          </p:nvPr>
        </p:nvSpPr>
        <p:spPr/>
        <p:txBody>
          <a:bodyPr/>
          <a:lstStyle/>
          <a:p>
            <a:fld id="{3EB65662-C9A7-481A-A7AC-9FABCEC7196B}" type="slidenum">
              <a:rPr lang="pt-BR" smtClean="0"/>
              <a:t>‹nº›</a:t>
            </a:fld>
            <a:endParaRPr lang="pt-BR"/>
          </a:p>
        </p:txBody>
      </p:sp>
    </p:spTree>
    <p:extLst>
      <p:ext uri="{BB962C8B-B14F-4D97-AF65-F5344CB8AC3E}">
        <p14:creationId xmlns:p14="http://schemas.microsoft.com/office/powerpoint/2010/main" val="14233658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AAE1172-8911-29A4-81BA-69210784B2B2}"/>
              </a:ext>
            </a:extLst>
          </p:cNvPr>
          <p:cNvSpPr>
            <a:spLocks noGrp="1"/>
          </p:cNvSpPr>
          <p:nvPr>
            <p:ph type="title"/>
          </p:nvPr>
        </p:nvSpPr>
        <p:spPr>
          <a:xfrm>
            <a:off x="839788" y="365125"/>
            <a:ext cx="10515600" cy="1325563"/>
          </a:xfrm>
        </p:spPr>
        <p:txBody>
          <a:bodyPr/>
          <a:lstStyle/>
          <a:p>
            <a:r>
              <a:rPr lang="pt-BR"/>
              <a:t>Clique para editar o título Mestre</a:t>
            </a:r>
          </a:p>
        </p:txBody>
      </p:sp>
      <p:sp>
        <p:nvSpPr>
          <p:cNvPr id="3" name="Espaço Reservado para Texto 2">
            <a:extLst>
              <a:ext uri="{FF2B5EF4-FFF2-40B4-BE49-F238E27FC236}">
                <a16:creationId xmlns:a16="http://schemas.microsoft.com/office/drawing/2014/main" id="{428C3031-49B6-0076-91E6-D46E105C8EE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4" name="Espaço Reservado para Conteúdo 3">
            <a:extLst>
              <a:ext uri="{FF2B5EF4-FFF2-40B4-BE49-F238E27FC236}">
                <a16:creationId xmlns:a16="http://schemas.microsoft.com/office/drawing/2014/main" id="{31AB0388-84DE-07AA-D255-42F4660BA90B}"/>
              </a:ext>
            </a:extLst>
          </p:cNvPr>
          <p:cNvSpPr>
            <a:spLocks noGrp="1"/>
          </p:cNvSpPr>
          <p:nvPr>
            <p:ph sz="half" idx="2"/>
          </p:nvPr>
        </p:nvSpPr>
        <p:spPr>
          <a:xfrm>
            <a:off x="839788" y="2505075"/>
            <a:ext cx="5157787"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a:extLst>
              <a:ext uri="{FF2B5EF4-FFF2-40B4-BE49-F238E27FC236}">
                <a16:creationId xmlns:a16="http://schemas.microsoft.com/office/drawing/2014/main" id="{7763DDA6-615D-A96B-4880-21C4C1D1ED7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6" name="Espaço Reservado para Conteúdo 5">
            <a:extLst>
              <a:ext uri="{FF2B5EF4-FFF2-40B4-BE49-F238E27FC236}">
                <a16:creationId xmlns:a16="http://schemas.microsoft.com/office/drawing/2014/main" id="{59021A6F-0BD5-5269-4DA3-76CCE581C78C}"/>
              </a:ext>
            </a:extLst>
          </p:cNvPr>
          <p:cNvSpPr>
            <a:spLocks noGrp="1"/>
          </p:cNvSpPr>
          <p:nvPr>
            <p:ph sz="quarter" idx="4"/>
          </p:nvPr>
        </p:nvSpPr>
        <p:spPr>
          <a:xfrm>
            <a:off x="6172200" y="2505075"/>
            <a:ext cx="5183188"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a:extLst>
              <a:ext uri="{FF2B5EF4-FFF2-40B4-BE49-F238E27FC236}">
                <a16:creationId xmlns:a16="http://schemas.microsoft.com/office/drawing/2014/main" id="{A9DBA52A-A04D-DCF1-6350-651AC35F1435}"/>
              </a:ext>
            </a:extLst>
          </p:cNvPr>
          <p:cNvSpPr>
            <a:spLocks noGrp="1"/>
          </p:cNvSpPr>
          <p:nvPr>
            <p:ph type="dt" sz="half" idx="10"/>
          </p:nvPr>
        </p:nvSpPr>
        <p:spPr/>
        <p:txBody>
          <a:bodyPr/>
          <a:lstStyle/>
          <a:p>
            <a:fld id="{605ED53E-009A-4E48-94A0-5ECA2D14B6BA}" type="datetime1">
              <a:rPr lang="pt-BR" smtClean="0"/>
              <a:t>15/07/2023</a:t>
            </a:fld>
            <a:endParaRPr lang="pt-BR"/>
          </a:p>
        </p:txBody>
      </p:sp>
      <p:sp>
        <p:nvSpPr>
          <p:cNvPr id="8" name="Espaço Reservado para Rodapé 7">
            <a:extLst>
              <a:ext uri="{FF2B5EF4-FFF2-40B4-BE49-F238E27FC236}">
                <a16:creationId xmlns:a16="http://schemas.microsoft.com/office/drawing/2014/main" id="{E5E4C6A7-174D-7BE1-FE53-F5EE2BBF74DD}"/>
              </a:ext>
            </a:extLst>
          </p:cNvPr>
          <p:cNvSpPr>
            <a:spLocks noGrp="1"/>
          </p:cNvSpPr>
          <p:nvPr>
            <p:ph type="ftr" sz="quarter" idx="11"/>
          </p:nvPr>
        </p:nvSpPr>
        <p:spPr/>
        <p:txBody>
          <a:bodyPr/>
          <a:lstStyle/>
          <a:p>
            <a:endParaRPr lang="pt-BR"/>
          </a:p>
        </p:txBody>
      </p:sp>
      <p:sp>
        <p:nvSpPr>
          <p:cNvPr id="9" name="Espaço Reservado para Número de Slide 8">
            <a:extLst>
              <a:ext uri="{FF2B5EF4-FFF2-40B4-BE49-F238E27FC236}">
                <a16:creationId xmlns:a16="http://schemas.microsoft.com/office/drawing/2014/main" id="{E7FF1589-1537-1E7F-C88B-1A6EB8BDC5E2}"/>
              </a:ext>
            </a:extLst>
          </p:cNvPr>
          <p:cNvSpPr>
            <a:spLocks noGrp="1"/>
          </p:cNvSpPr>
          <p:nvPr>
            <p:ph type="sldNum" sz="quarter" idx="12"/>
          </p:nvPr>
        </p:nvSpPr>
        <p:spPr/>
        <p:txBody>
          <a:bodyPr/>
          <a:lstStyle/>
          <a:p>
            <a:fld id="{3EB65662-C9A7-481A-A7AC-9FABCEC7196B}" type="slidenum">
              <a:rPr lang="pt-BR" smtClean="0"/>
              <a:t>‹nº›</a:t>
            </a:fld>
            <a:endParaRPr lang="pt-BR"/>
          </a:p>
        </p:txBody>
      </p:sp>
    </p:spTree>
    <p:extLst>
      <p:ext uri="{BB962C8B-B14F-4D97-AF65-F5344CB8AC3E}">
        <p14:creationId xmlns:p14="http://schemas.microsoft.com/office/powerpoint/2010/main" val="5277420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F081034-B1B9-954E-3F3C-ED9B3A0DC396}"/>
              </a:ext>
            </a:extLst>
          </p:cNvPr>
          <p:cNvSpPr>
            <a:spLocks noGrp="1"/>
          </p:cNvSpPr>
          <p:nvPr>
            <p:ph type="title"/>
          </p:nvPr>
        </p:nvSpPr>
        <p:spPr/>
        <p:txBody>
          <a:bodyPr/>
          <a:lstStyle/>
          <a:p>
            <a:r>
              <a:rPr lang="pt-BR"/>
              <a:t>Clique para editar o título Mestre</a:t>
            </a:r>
          </a:p>
        </p:txBody>
      </p:sp>
      <p:sp>
        <p:nvSpPr>
          <p:cNvPr id="3" name="Espaço Reservado para Data 2">
            <a:extLst>
              <a:ext uri="{FF2B5EF4-FFF2-40B4-BE49-F238E27FC236}">
                <a16:creationId xmlns:a16="http://schemas.microsoft.com/office/drawing/2014/main" id="{D13786D7-C22E-5249-B08B-A46CD9271D4F}"/>
              </a:ext>
            </a:extLst>
          </p:cNvPr>
          <p:cNvSpPr>
            <a:spLocks noGrp="1"/>
          </p:cNvSpPr>
          <p:nvPr>
            <p:ph type="dt" sz="half" idx="10"/>
          </p:nvPr>
        </p:nvSpPr>
        <p:spPr/>
        <p:txBody>
          <a:bodyPr/>
          <a:lstStyle/>
          <a:p>
            <a:fld id="{7B2532C9-EE78-47CD-8297-76CD3CAEE15B}" type="datetime1">
              <a:rPr lang="pt-BR" smtClean="0"/>
              <a:t>15/07/2023</a:t>
            </a:fld>
            <a:endParaRPr lang="pt-BR"/>
          </a:p>
        </p:txBody>
      </p:sp>
      <p:sp>
        <p:nvSpPr>
          <p:cNvPr id="4" name="Espaço Reservado para Rodapé 3">
            <a:extLst>
              <a:ext uri="{FF2B5EF4-FFF2-40B4-BE49-F238E27FC236}">
                <a16:creationId xmlns:a16="http://schemas.microsoft.com/office/drawing/2014/main" id="{B832BAEC-2812-623D-D2BD-BE92420113AB}"/>
              </a:ext>
            </a:extLst>
          </p:cNvPr>
          <p:cNvSpPr>
            <a:spLocks noGrp="1"/>
          </p:cNvSpPr>
          <p:nvPr>
            <p:ph type="ftr" sz="quarter" idx="11"/>
          </p:nvPr>
        </p:nvSpPr>
        <p:spPr/>
        <p:txBody>
          <a:bodyPr/>
          <a:lstStyle/>
          <a:p>
            <a:endParaRPr lang="pt-BR"/>
          </a:p>
        </p:txBody>
      </p:sp>
      <p:sp>
        <p:nvSpPr>
          <p:cNvPr id="5" name="Espaço Reservado para Número de Slide 4">
            <a:extLst>
              <a:ext uri="{FF2B5EF4-FFF2-40B4-BE49-F238E27FC236}">
                <a16:creationId xmlns:a16="http://schemas.microsoft.com/office/drawing/2014/main" id="{AC4584E9-A6EF-C83C-C5A0-959006F3B2A7}"/>
              </a:ext>
            </a:extLst>
          </p:cNvPr>
          <p:cNvSpPr>
            <a:spLocks noGrp="1"/>
          </p:cNvSpPr>
          <p:nvPr>
            <p:ph type="sldNum" sz="quarter" idx="12"/>
          </p:nvPr>
        </p:nvSpPr>
        <p:spPr/>
        <p:txBody>
          <a:bodyPr/>
          <a:lstStyle/>
          <a:p>
            <a:fld id="{3EB65662-C9A7-481A-A7AC-9FABCEC7196B}" type="slidenum">
              <a:rPr lang="pt-BR" smtClean="0"/>
              <a:t>‹nº›</a:t>
            </a:fld>
            <a:endParaRPr lang="pt-BR"/>
          </a:p>
        </p:txBody>
      </p:sp>
    </p:spTree>
    <p:extLst>
      <p:ext uri="{BB962C8B-B14F-4D97-AF65-F5344CB8AC3E}">
        <p14:creationId xmlns:p14="http://schemas.microsoft.com/office/powerpoint/2010/main" val="23354884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a:extLst>
              <a:ext uri="{FF2B5EF4-FFF2-40B4-BE49-F238E27FC236}">
                <a16:creationId xmlns:a16="http://schemas.microsoft.com/office/drawing/2014/main" id="{83F5F885-3D31-9D3D-7615-93E7D6DBD2C7}"/>
              </a:ext>
            </a:extLst>
          </p:cNvPr>
          <p:cNvSpPr>
            <a:spLocks noGrp="1"/>
          </p:cNvSpPr>
          <p:nvPr>
            <p:ph type="dt" sz="half" idx="10"/>
          </p:nvPr>
        </p:nvSpPr>
        <p:spPr/>
        <p:txBody>
          <a:bodyPr/>
          <a:lstStyle/>
          <a:p>
            <a:fld id="{0DFC28CF-6B03-4071-B540-CB50A686108F}" type="datetime1">
              <a:rPr lang="pt-BR" smtClean="0"/>
              <a:t>15/07/2023</a:t>
            </a:fld>
            <a:endParaRPr lang="pt-BR"/>
          </a:p>
        </p:txBody>
      </p:sp>
      <p:sp>
        <p:nvSpPr>
          <p:cNvPr id="3" name="Espaço Reservado para Rodapé 2">
            <a:extLst>
              <a:ext uri="{FF2B5EF4-FFF2-40B4-BE49-F238E27FC236}">
                <a16:creationId xmlns:a16="http://schemas.microsoft.com/office/drawing/2014/main" id="{F3A65164-4B2E-EAE2-CD92-356CB0D12B18}"/>
              </a:ext>
            </a:extLst>
          </p:cNvPr>
          <p:cNvSpPr>
            <a:spLocks noGrp="1"/>
          </p:cNvSpPr>
          <p:nvPr>
            <p:ph type="ftr" sz="quarter" idx="11"/>
          </p:nvPr>
        </p:nvSpPr>
        <p:spPr/>
        <p:txBody>
          <a:bodyPr/>
          <a:lstStyle/>
          <a:p>
            <a:endParaRPr lang="pt-BR"/>
          </a:p>
        </p:txBody>
      </p:sp>
      <p:sp>
        <p:nvSpPr>
          <p:cNvPr id="4" name="Espaço Reservado para Número de Slide 3">
            <a:extLst>
              <a:ext uri="{FF2B5EF4-FFF2-40B4-BE49-F238E27FC236}">
                <a16:creationId xmlns:a16="http://schemas.microsoft.com/office/drawing/2014/main" id="{8800CD55-F38C-02E1-56B3-1B97B159B41B}"/>
              </a:ext>
            </a:extLst>
          </p:cNvPr>
          <p:cNvSpPr>
            <a:spLocks noGrp="1"/>
          </p:cNvSpPr>
          <p:nvPr>
            <p:ph type="sldNum" sz="quarter" idx="12"/>
          </p:nvPr>
        </p:nvSpPr>
        <p:spPr/>
        <p:txBody>
          <a:bodyPr/>
          <a:lstStyle/>
          <a:p>
            <a:fld id="{3EB65662-C9A7-481A-A7AC-9FABCEC7196B}" type="slidenum">
              <a:rPr lang="pt-BR" smtClean="0"/>
              <a:t>‹nº›</a:t>
            </a:fld>
            <a:endParaRPr lang="pt-BR"/>
          </a:p>
        </p:txBody>
      </p:sp>
    </p:spTree>
    <p:extLst>
      <p:ext uri="{BB962C8B-B14F-4D97-AF65-F5344CB8AC3E}">
        <p14:creationId xmlns:p14="http://schemas.microsoft.com/office/powerpoint/2010/main" val="42049446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F6CEB73-8A46-6216-7031-EFC0E3875FCE}"/>
              </a:ext>
            </a:extLst>
          </p:cNvPr>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Conteúdo 2">
            <a:extLst>
              <a:ext uri="{FF2B5EF4-FFF2-40B4-BE49-F238E27FC236}">
                <a16:creationId xmlns:a16="http://schemas.microsoft.com/office/drawing/2014/main" id="{57654272-9F29-F613-73DF-F7965B3902A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a:extLst>
              <a:ext uri="{FF2B5EF4-FFF2-40B4-BE49-F238E27FC236}">
                <a16:creationId xmlns:a16="http://schemas.microsoft.com/office/drawing/2014/main" id="{8CE94B51-5AA9-765E-4B9E-A8F6DDBD0D4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id="{DAE71B2C-CD24-038F-1AA0-96489CC92814}"/>
              </a:ext>
            </a:extLst>
          </p:cNvPr>
          <p:cNvSpPr>
            <a:spLocks noGrp="1"/>
          </p:cNvSpPr>
          <p:nvPr>
            <p:ph type="dt" sz="half" idx="10"/>
          </p:nvPr>
        </p:nvSpPr>
        <p:spPr/>
        <p:txBody>
          <a:bodyPr/>
          <a:lstStyle/>
          <a:p>
            <a:fld id="{14B73569-CD5A-4559-A5EA-164FC11C4590}" type="datetime1">
              <a:rPr lang="pt-BR" smtClean="0"/>
              <a:t>15/07/2023</a:t>
            </a:fld>
            <a:endParaRPr lang="pt-BR"/>
          </a:p>
        </p:txBody>
      </p:sp>
      <p:sp>
        <p:nvSpPr>
          <p:cNvPr id="6" name="Espaço Reservado para Rodapé 5">
            <a:extLst>
              <a:ext uri="{FF2B5EF4-FFF2-40B4-BE49-F238E27FC236}">
                <a16:creationId xmlns:a16="http://schemas.microsoft.com/office/drawing/2014/main" id="{21E3DF9A-BF19-3888-684F-687E9F6F8B5A}"/>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33E99F6D-0C6D-89D5-02D4-FE54DA0C0F95}"/>
              </a:ext>
            </a:extLst>
          </p:cNvPr>
          <p:cNvSpPr>
            <a:spLocks noGrp="1"/>
          </p:cNvSpPr>
          <p:nvPr>
            <p:ph type="sldNum" sz="quarter" idx="12"/>
          </p:nvPr>
        </p:nvSpPr>
        <p:spPr/>
        <p:txBody>
          <a:bodyPr/>
          <a:lstStyle/>
          <a:p>
            <a:fld id="{3EB65662-C9A7-481A-A7AC-9FABCEC7196B}" type="slidenum">
              <a:rPr lang="pt-BR" smtClean="0"/>
              <a:t>‹nº›</a:t>
            </a:fld>
            <a:endParaRPr lang="pt-BR"/>
          </a:p>
        </p:txBody>
      </p:sp>
    </p:spTree>
    <p:extLst>
      <p:ext uri="{BB962C8B-B14F-4D97-AF65-F5344CB8AC3E}">
        <p14:creationId xmlns:p14="http://schemas.microsoft.com/office/powerpoint/2010/main" val="11235732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1D69739-3FD4-488D-88EE-D83FFAA58995}"/>
              </a:ext>
            </a:extLst>
          </p:cNvPr>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Imagem 2">
            <a:extLst>
              <a:ext uri="{FF2B5EF4-FFF2-40B4-BE49-F238E27FC236}">
                <a16:creationId xmlns:a16="http://schemas.microsoft.com/office/drawing/2014/main" id="{DAE663A4-E0D8-7D32-2837-B5C98BA9560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a:extLst>
              <a:ext uri="{FF2B5EF4-FFF2-40B4-BE49-F238E27FC236}">
                <a16:creationId xmlns:a16="http://schemas.microsoft.com/office/drawing/2014/main" id="{D6A9FDB9-3050-71DF-BCF5-48FC8D7693C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id="{B9F5547D-E875-ED90-D71F-24D93348E5D0}"/>
              </a:ext>
            </a:extLst>
          </p:cNvPr>
          <p:cNvSpPr>
            <a:spLocks noGrp="1"/>
          </p:cNvSpPr>
          <p:nvPr>
            <p:ph type="dt" sz="half" idx="10"/>
          </p:nvPr>
        </p:nvSpPr>
        <p:spPr/>
        <p:txBody>
          <a:bodyPr/>
          <a:lstStyle/>
          <a:p>
            <a:fld id="{71C7DA81-65D3-41E9-A8E6-14CD5A1CB8B3}" type="datetime1">
              <a:rPr lang="pt-BR" smtClean="0"/>
              <a:t>15/07/2023</a:t>
            </a:fld>
            <a:endParaRPr lang="pt-BR"/>
          </a:p>
        </p:txBody>
      </p:sp>
      <p:sp>
        <p:nvSpPr>
          <p:cNvPr id="6" name="Espaço Reservado para Rodapé 5">
            <a:extLst>
              <a:ext uri="{FF2B5EF4-FFF2-40B4-BE49-F238E27FC236}">
                <a16:creationId xmlns:a16="http://schemas.microsoft.com/office/drawing/2014/main" id="{9963E87F-3663-FB9F-AEF5-92E4399646DD}"/>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8D91F5C6-4F0E-192B-8F3C-E6F1806B86DB}"/>
              </a:ext>
            </a:extLst>
          </p:cNvPr>
          <p:cNvSpPr>
            <a:spLocks noGrp="1"/>
          </p:cNvSpPr>
          <p:nvPr>
            <p:ph type="sldNum" sz="quarter" idx="12"/>
          </p:nvPr>
        </p:nvSpPr>
        <p:spPr/>
        <p:txBody>
          <a:bodyPr/>
          <a:lstStyle/>
          <a:p>
            <a:fld id="{3EB65662-C9A7-481A-A7AC-9FABCEC7196B}" type="slidenum">
              <a:rPr lang="pt-BR" smtClean="0"/>
              <a:t>‹nº›</a:t>
            </a:fld>
            <a:endParaRPr lang="pt-BR"/>
          </a:p>
        </p:txBody>
      </p:sp>
    </p:spTree>
    <p:extLst>
      <p:ext uri="{BB962C8B-B14F-4D97-AF65-F5344CB8AC3E}">
        <p14:creationId xmlns:p14="http://schemas.microsoft.com/office/powerpoint/2010/main" val="12194917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a:extLst>
              <a:ext uri="{FF2B5EF4-FFF2-40B4-BE49-F238E27FC236}">
                <a16:creationId xmlns:a16="http://schemas.microsoft.com/office/drawing/2014/main" id="{11D88EC1-83E4-F6E2-0F55-2703F362A17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t-BR"/>
              <a:t>Clique para editar o título Mestre</a:t>
            </a:r>
          </a:p>
        </p:txBody>
      </p:sp>
      <p:sp>
        <p:nvSpPr>
          <p:cNvPr id="3" name="Espaço Reservado para Texto 2">
            <a:extLst>
              <a:ext uri="{FF2B5EF4-FFF2-40B4-BE49-F238E27FC236}">
                <a16:creationId xmlns:a16="http://schemas.microsoft.com/office/drawing/2014/main" id="{36FB34DB-D8F1-1EFF-C04A-3C8AEAABF47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DC060159-D935-18AB-9C66-A0095286E9F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EE0EC31-4858-4087-AA63-771FA291525E}" type="datetime1">
              <a:rPr lang="pt-BR" smtClean="0"/>
              <a:t>15/07/2023</a:t>
            </a:fld>
            <a:endParaRPr lang="pt-BR"/>
          </a:p>
        </p:txBody>
      </p:sp>
      <p:sp>
        <p:nvSpPr>
          <p:cNvPr id="5" name="Espaço Reservado para Rodapé 4">
            <a:extLst>
              <a:ext uri="{FF2B5EF4-FFF2-40B4-BE49-F238E27FC236}">
                <a16:creationId xmlns:a16="http://schemas.microsoft.com/office/drawing/2014/main" id="{1EED3346-4446-1DAF-E52E-BDC37C3C7C5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a:extLst>
              <a:ext uri="{FF2B5EF4-FFF2-40B4-BE49-F238E27FC236}">
                <a16:creationId xmlns:a16="http://schemas.microsoft.com/office/drawing/2014/main" id="{C5B9DAF0-AEE0-B66B-A712-E8F198A92CF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B65662-C9A7-481A-A7AC-9FABCEC7196B}" type="slidenum">
              <a:rPr lang="pt-BR" smtClean="0"/>
              <a:t>‹nº›</a:t>
            </a:fld>
            <a:endParaRPr lang="pt-BR"/>
          </a:p>
        </p:txBody>
      </p:sp>
    </p:spTree>
    <p:extLst>
      <p:ext uri="{BB962C8B-B14F-4D97-AF65-F5344CB8AC3E}">
        <p14:creationId xmlns:p14="http://schemas.microsoft.com/office/powerpoint/2010/main" val="34167914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090A4E6-3520-F8A1-117B-6ABB60576835}"/>
              </a:ext>
            </a:extLst>
          </p:cNvPr>
          <p:cNvSpPr>
            <a:spLocks noGrp="1"/>
          </p:cNvSpPr>
          <p:nvPr>
            <p:ph type="ctrTitle"/>
          </p:nvPr>
        </p:nvSpPr>
        <p:spPr>
          <a:xfrm>
            <a:off x="0" y="751839"/>
            <a:ext cx="12192000" cy="2265681"/>
          </a:xfrm>
        </p:spPr>
        <p:txBody>
          <a:bodyPr>
            <a:normAutofit fontScale="90000"/>
          </a:bodyPr>
          <a:lstStyle/>
          <a:p>
            <a:pPr defTabSz="993775">
              <a:tabLst>
                <a:tab pos="9682163" algn="l"/>
              </a:tabLst>
            </a:pPr>
            <a:br>
              <a:rPr lang="pt-BR" sz="3600" u="sng" kern="100" dirty="0">
                <a:effectLst/>
                <a:latin typeface="Algerian" panose="04020705040A02060702" pitchFamily="82" charset="0"/>
                <a:ea typeface="Calibri" panose="020F0502020204030204" pitchFamily="34" charset="0"/>
                <a:cs typeface="Times New Roman" panose="02020603050405020304" pitchFamily="18" charset="0"/>
              </a:rPr>
            </a:br>
            <a:br>
              <a:rPr lang="pt-BR" sz="3600" u="sng" kern="100" dirty="0">
                <a:effectLst/>
                <a:latin typeface="Algerian" panose="04020705040A02060702" pitchFamily="82" charset="0"/>
                <a:ea typeface="Calibri" panose="020F0502020204030204" pitchFamily="34" charset="0"/>
                <a:cs typeface="Times New Roman" panose="02020603050405020304" pitchFamily="18" charset="0"/>
              </a:rPr>
            </a:br>
            <a:br>
              <a:rPr lang="pt-BR" sz="3600" u="sng" kern="100" dirty="0">
                <a:effectLst/>
                <a:latin typeface="Algerian" panose="04020705040A02060702" pitchFamily="82" charset="0"/>
                <a:ea typeface="Calibri" panose="020F0502020204030204" pitchFamily="34" charset="0"/>
                <a:cs typeface="Times New Roman" panose="02020603050405020304" pitchFamily="18" charset="0"/>
              </a:rPr>
            </a:br>
            <a:br>
              <a:rPr lang="pt-BR" sz="3600" u="sng" kern="100" dirty="0">
                <a:effectLst/>
                <a:latin typeface="Algerian" panose="04020705040A02060702" pitchFamily="82" charset="0"/>
                <a:ea typeface="Calibri" panose="020F0502020204030204" pitchFamily="34" charset="0"/>
                <a:cs typeface="Times New Roman" panose="02020603050405020304" pitchFamily="18" charset="0"/>
              </a:rPr>
            </a:br>
            <a:br>
              <a:rPr lang="pt-BR" sz="3600" u="sng" kern="100" dirty="0">
                <a:effectLst/>
                <a:latin typeface="Algerian" panose="04020705040A02060702" pitchFamily="82" charset="0"/>
                <a:ea typeface="Calibri" panose="020F0502020204030204" pitchFamily="34" charset="0"/>
                <a:cs typeface="Times New Roman" panose="02020603050405020304" pitchFamily="18" charset="0"/>
              </a:rPr>
            </a:br>
            <a:br>
              <a:rPr lang="pt-BR" sz="3600" u="sng" kern="100" dirty="0">
                <a:effectLst/>
                <a:latin typeface="Algerian" panose="04020705040A02060702" pitchFamily="82" charset="0"/>
                <a:ea typeface="Calibri" panose="020F0502020204030204" pitchFamily="34" charset="0"/>
                <a:cs typeface="Times New Roman" panose="02020603050405020304" pitchFamily="18" charset="0"/>
              </a:rPr>
            </a:br>
            <a:br>
              <a:rPr lang="pt-BR" sz="3600" u="sng" kern="100" dirty="0">
                <a:effectLst/>
                <a:latin typeface="Algerian" panose="04020705040A02060702" pitchFamily="82" charset="0"/>
                <a:ea typeface="Calibri" panose="020F0502020204030204" pitchFamily="34" charset="0"/>
                <a:cs typeface="Times New Roman" panose="02020603050405020304" pitchFamily="18" charset="0"/>
              </a:rPr>
            </a:br>
            <a:br>
              <a:rPr lang="pt-BR" sz="3600" u="sng" kern="100" dirty="0">
                <a:effectLst/>
                <a:latin typeface="Algerian" panose="04020705040A02060702" pitchFamily="82" charset="0"/>
                <a:ea typeface="Calibri" panose="020F0502020204030204" pitchFamily="34" charset="0"/>
                <a:cs typeface="Times New Roman" panose="02020603050405020304" pitchFamily="18" charset="0"/>
              </a:rPr>
            </a:br>
            <a:br>
              <a:rPr lang="pt-BR" sz="3600" u="sng" kern="100" dirty="0">
                <a:effectLst/>
                <a:latin typeface="Algerian" panose="04020705040A02060702" pitchFamily="82" charset="0"/>
                <a:ea typeface="Calibri" panose="020F0502020204030204" pitchFamily="34" charset="0"/>
                <a:cs typeface="Times New Roman" panose="02020603050405020304" pitchFamily="18" charset="0"/>
              </a:rPr>
            </a:br>
            <a:br>
              <a:rPr lang="pt-BR" sz="3600" u="sng" kern="100" dirty="0">
                <a:effectLst/>
                <a:latin typeface="Algerian" panose="04020705040A02060702" pitchFamily="82" charset="0"/>
                <a:ea typeface="Calibri" panose="020F0502020204030204" pitchFamily="34" charset="0"/>
                <a:cs typeface="Times New Roman" panose="02020603050405020304" pitchFamily="18" charset="0"/>
              </a:rPr>
            </a:br>
            <a:br>
              <a:rPr lang="pt-BR" sz="3600" u="sng" kern="100" dirty="0">
                <a:effectLst/>
                <a:latin typeface="Algerian" panose="04020705040A02060702" pitchFamily="82" charset="0"/>
                <a:ea typeface="Calibri" panose="020F0502020204030204" pitchFamily="34" charset="0"/>
                <a:cs typeface="Times New Roman" panose="02020603050405020304" pitchFamily="18" charset="0"/>
              </a:rPr>
            </a:br>
            <a:r>
              <a:rPr lang="pt-BR" sz="3600" u="sng" kern="100" dirty="0">
                <a:effectLst/>
                <a:latin typeface="Algerian" panose="04020705040A02060702" pitchFamily="82" charset="0"/>
                <a:ea typeface="Calibri" panose="020F0502020204030204" pitchFamily="34" charset="0"/>
                <a:cs typeface="Times New Roman" panose="02020603050405020304" pitchFamily="18" charset="0"/>
              </a:rPr>
              <a:t>A FUNÇÃO CONSTITUCIONAL E DEMOCRÁTICA DA ADVOCACIA PÚBLICA E SUA ESSENCIALIDADE ÉTICO-JURÍDICA</a:t>
            </a:r>
            <a:br>
              <a:rPr lang="pt-BR" sz="3600" kern="100" dirty="0">
                <a:effectLst/>
                <a:latin typeface="Calibri" panose="020F0502020204030204" pitchFamily="34" charset="0"/>
                <a:ea typeface="Calibri" panose="020F0502020204030204" pitchFamily="34" charset="0"/>
                <a:cs typeface="Times New Roman" panose="02020603050405020304" pitchFamily="18" charset="0"/>
              </a:rPr>
            </a:br>
            <a:endParaRPr lang="pt-BR" dirty="0"/>
          </a:p>
        </p:txBody>
      </p:sp>
      <p:sp>
        <p:nvSpPr>
          <p:cNvPr id="3" name="Subtítulo 2">
            <a:extLst>
              <a:ext uri="{FF2B5EF4-FFF2-40B4-BE49-F238E27FC236}">
                <a16:creationId xmlns:a16="http://schemas.microsoft.com/office/drawing/2014/main" id="{DC199DCD-8B6A-4419-FDE8-E97DB97B59BC}"/>
              </a:ext>
            </a:extLst>
          </p:cNvPr>
          <p:cNvSpPr>
            <a:spLocks noGrp="1"/>
          </p:cNvSpPr>
          <p:nvPr>
            <p:ph type="subTitle" idx="1"/>
          </p:nvPr>
        </p:nvSpPr>
        <p:spPr>
          <a:xfrm>
            <a:off x="7772400" y="3301999"/>
            <a:ext cx="4419600" cy="3556001"/>
          </a:xfrm>
        </p:spPr>
        <p:txBody>
          <a:bodyPr>
            <a:normAutofit/>
          </a:bodyPr>
          <a:lstStyle/>
          <a:p>
            <a:r>
              <a:rPr lang="pt-BR" sz="2400" kern="100" dirty="0">
                <a:effectLst/>
                <a:latin typeface="Calibri" panose="020F0502020204030204" pitchFamily="34" charset="0"/>
                <a:ea typeface="Calibri" panose="020F0502020204030204" pitchFamily="34" charset="0"/>
                <a:cs typeface="Times New Roman" panose="02020603050405020304" pitchFamily="18" charset="0"/>
              </a:rPr>
              <a:t>LEONARDO DE MELLO CAFFARO</a:t>
            </a:r>
          </a:p>
          <a:p>
            <a:br>
              <a:rPr lang="pt-BR" sz="2400" kern="100" dirty="0">
                <a:effectLst/>
                <a:latin typeface="Calibri" panose="020F0502020204030204" pitchFamily="34" charset="0"/>
                <a:ea typeface="Calibri" panose="020F0502020204030204" pitchFamily="34" charset="0"/>
                <a:cs typeface="Times New Roman" panose="02020603050405020304" pitchFamily="18" charset="0"/>
              </a:rPr>
            </a:br>
            <a:r>
              <a:rPr lang="pt-BR" sz="2400" kern="100" dirty="0">
                <a:effectLst/>
                <a:latin typeface="Calibri" panose="020F0502020204030204" pitchFamily="34" charset="0"/>
                <a:ea typeface="Calibri" panose="020F0502020204030204" pitchFamily="34" charset="0"/>
                <a:cs typeface="Times New Roman" panose="02020603050405020304" pitchFamily="18" charset="0"/>
              </a:rPr>
              <a:t>PROCURADOR FEDERAL/AGU</a:t>
            </a:r>
            <a:br>
              <a:rPr lang="pt-BR" sz="2400" kern="100" dirty="0">
                <a:effectLst/>
                <a:latin typeface="Calibri" panose="020F0502020204030204" pitchFamily="34" charset="0"/>
                <a:ea typeface="Calibri" panose="020F0502020204030204" pitchFamily="34" charset="0"/>
                <a:cs typeface="Times New Roman" panose="02020603050405020304" pitchFamily="18" charset="0"/>
              </a:rPr>
            </a:br>
            <a:endParaRPr lang="pt-BR" sz="24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pt-BR" sz="2400" kern="100" dirty="0">
                <a:effectLst/>
                <a:latin typeface="Calibri" panose="020F0502020204030204" pitchFamily="34" charset="0"/>
                <a:ea typeface="Calibri" panose="020F0502020204030204" pitchFamily="34" charset="0"/>
                <a:cs typeface="Times New Roman" panose="02020603050405020304" pitchFamily="18" charset="0"/>
              </a:rPr>
              <a:t>ESPECIALISTA E MESTRE EM DIREITO</a:t>
            </a:r>
            <a:br>
              <a:rPr lang="pt-BR" sz="2400" kern="100" dirty="0">
                <a:effectLst/>
                <a:latin typeface="Calibri" panose="020F0502020204030204" pitchFamily="34" charset="0"/>
                <a:ea typeface="Calibri" panose="020F0502020204030204" pitchFamily="34" charset="0"/>
                <a:cs typeface="Times New Roman" panose="02020603050405020304" pitchFamily="18" charset="0"/>
              </a:rPr>
            </a:br>
            <a:endParaRPr lang="pt-BR" sz="24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pt-BR" sz="2400" kern="100" dirty="0">
                <a:effectLst/>
                <a:latin typeface="Calibri" panose="020F0502020204030204" pitchFamily="34" charset="0"/>
                <a:ea typeface="Calibri" panose="020F0502020204030204" pitchFamily="34" charset="0"/>
                <a:cs typeface="Times New Roman" panose="02020603050405020304" pitchFamily="18" charset="0"/>
              </a:rPr>
              <a:t>INSTRUTOR DA ESCOLA DA AGU</a:t>
            </a:r>
            <a:br>
              <a:rPr lang="pt-BR" sz="2400" kern="100" dirty="0">
                <a:effectLst/>
                <a:latin typeface="Calibri" panose="020F0502020204030204" pitchFamily="34" charset="0"/>
                <a:ea typeface="Calibri" panose="020F0502020204030204" pitchFamily="34" charset="0"/>
                <a:cs typeface="Times New Roman" panose="02020603050405020304" pitchFamily="18" charset="0"/>
              </a:rPr>
            </a:br>
            <a:r>
              <a:rPr lang="pt-BR" sz="2400" kern="100"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rPr>
              <a:t>leonardo.caffaro@agu.gov.br</a:t>
            </a:r>
            <a:endParaRPr lang="pt-BR" dirty="0"/>
          </a:p>
        </p:txBody>
      </p:sp>
      <p:sp>
        <p:nvSpPr>
          <p:cNvPr id="4" name="Espaço Reservado para Número de Slide 3">
            <a:extLst>
              <a:ext uri="{FF2B5EF4-FFF2-40B4-BE49-F238E27FC236}">
                <a16:creationId xmlns:a16="http://schemas.microsoft.com/office/drawing/2014/main" id="{2E85256A-A427-2D82-C8A2-9528F58E52DB}"/>
              </a:ext>
            </a:extLst>
          </p:cNvPr>
          <p:cNvSpPr>
            <a:spLocks noGrp="1"/>
          </p:cNvSpPr>
          <p:nvPr>
            <p:ph type="sldNum" sz="quarter" idx="12"/>
          </p:nvPr>
        </p:nvSpPr>
        <p:spPr>
          <a:xfrm>
            <a:off x="9189720" y="6492875"/>
            <a:ext cx="2743200" cy="365125"/>
          </a:xfrm>
        </p:spPr>
        <p:txBody>
          <a:bodyPr/>
          <a:lstStyle/>
          <a:p>
            <a:fld id="{3EB65662-C9A7-481A-A7AC-9FABCEC7196B}" type="slidenum">
              <a:rPr lang="pt-BR" sz="1600" b="1" smtClean="0">
                <a:solidFill>
                  <a:schemeClr val="tx1"/>
                </a:solidFill>
              </a:rPr>
              <a:t>1</a:t>
            </a:fld>
            <a:endParaRPr lang="pt-BR" sz="1600" b="1" dirty="0">
              <a:solidFill>
                <a:schemeClr val="tx1"/>
              </a:solidFill>
            </a:endParaRPr>
          </a:p>
        </p:txBody>
      </p:sp>
    </p:spTree>
    <p:extLst>
      <p:ext uri="{BB962C8B-B14F-4D97-AF65-F5344CB8AC3E}">
        <p14:creationId xmlns:p14="http://schemas.microsoft.com/office/powerpoint/2010/main" val="24996000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C523EFE-703F-05BE-7A97-C1715543F01C}"/>
              </a:ext>
            </a:extLst>
          </p:cNvPr>
          <p:cNvSpPr>
            <a:spLocks noGrp="1"/>
          </p:cNvSpPr>
          <p:nvPr>
            <p:ph type="title"/>
          </p:nvPr>
        </p:nvSpPr>
        <p:spPr>
          <a:xfrm flipV="1">
            <a:off x="0" y="-203200"/>
            <a:ext cx="11353800" cy="203200"/>
          </a:xfrm>
        </p:spPr>
        <p:txBody>
          <a:bodyPr>
            <a:normAutofit fontScale="90000"/>
          </a:bodyPr>
          <a:lstStyle/>
          <a:p>
            <a:endParaRPr lang="pt-BR" dirty="0"/>
          </a:p>
        </p:txBody>
      </p:sp>
      <p:sp>
        <p:nvSpPr>
          <p:cNvPr id="3" name="Espaço Reservado para Conteúdo 2">
            <a:extLst>
              <a:ext uri="{FF2B5EF4-FFF2-40B4-BE49-F238E27FC236}">
                <a16:creationId xmlns:a16="http://schemas.microsoft.com/office/drawing/2014/main" id="{EB1342FD-8123-D6FE-F81A-9F2599B0C29A}"/>
              </a:ext>
            </a:extLst>
          </p:cNvPr>
          <p:cNvSpPr>
            <a:spLocks noGrp="1"/>
          </p:cNvSpPr>
          <p:nvPr>
            <p:ph idx="1"/>
          </p:nvPr>
        </p:nvSpPr>
        <p:spPr>
          <a:xfrm>
            <a:off x="0" y="0"/>
            <a:ext cx="12192000" cy="6858000"/>
          </a:xfrm>
        </p:spPr>
        <p:txBody>
          <a:bodyPr/>
          <a:lstStyle/>
          <a:p>
            <a:pPr marL="0" indent="0">
              <a:buNone/>
            </a:pPr>
            <a:endParaRPr lang="pt-BR" dirty="0"/>
          </a:p>
          <a:p>
            <a:pPr marL="0" indent="0">
              <a:buNone/>
            </a:pPr>
            <a:endParaRPr lang="pt-BR" dirty="0"/>
          </a:p>
          <a:p>
            <a:pPr marL="0" indent="0" algn="just">
              <a:lnSpc>
                <a:spcPct val="107000"/>
              </a:lnSpc>
              <a:spcAft>
                <a:spcPts val="800"/>
              </a:spcAft>
              <a:buNone/>
            </a:pPr>
            <a:r>
              <a:rPr lang="pt-BR" sz="1800" kern="100" dirty="0">
                <a:effectLst/>
                <a:latin typeface="Arial" panose="020B0604020202020204" pitchFamily="34" charset="0"/>
                <a:ea typeface="Calibri" panose="020F0502020204030204" pitchFamily="34" charset="0"/>
                <a:cs typeface="Times New Roman" panose="02020603050405020304" pitchFamily="18" charset="0"/>
              </a:rPr>
              <a:t>	</a:t>
            </a:r>
            <a:r>
              <a:rPr lang="pt-BR" sz="2200" b="1" kern="100"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A Advocacia Pública congrega o discurso de Efetividade de Direitos do Judiciário e do Ministério Público, o de Controle do Parlamento e do Tribunal de Contas e o de Eficiência do Executivo e da Administração Pública.</a:t>
            </a:r>
            <a:endParaRPr lang="pt-BR" sz="2200" b="1" kern="1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pt-BR" sz="2200" kern="100" dirty="0">
                <a:latin typeface="Arial" panose="020B0604020202020204" pitchFamily="34" charset="0"/>
                <a:ea typeface="Calibri" panose="020F0502020204030204" pitchFamily="34" charset="0"/>
                <a:cs typeface="Times New Roman" panose="02020603050405020304" pitchFamily="18" charset="0"/>
              </a:rPr>
              <a:t>	</a:t>
            </a:r>
            <a:r>
              <a:rPr lang="pt-BR" sz="2200" b="1" kern="1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Cabe à Função Consultiva da Advocacia Pública zelar pela efetividade de Direitos, mas também aproveitar as políticas públicas e o mérito administrativo ou de gestão.</a:t>
            </a:r>
            <a:r>
              <a:rPr lang="pt-BR" sz="2200" kern="100" dirty="0">
                <a:effectLst/>
                <a:latin typeface="Arial" panose="020B0604020202020204" pitchFamily="34" charset="0"/>
                <a:ea typeface="Calibri" panose="020F0502020204030204" pitchFamily="34" charset="0"/>
                <a:cs typeface="Times New Roman" panose="02020603050405020304" pitchFamily="18" charset="0"/>
              </a:rPr>
              <a:t> </a:t>
            </a:r>
            <a:endParaRPr lang="pt-BR" sz="2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pt-BR" sz="2200" kern="100" dirty="0">
                <a:latin typeface="Arial" panose="020B0604020202020204" pitchFamily="34" charset="0"/>
                <a:ea typeface="Calibri" panose="020F0502020204030204" pitchFamily="34" charset="0"/>
                <a:cs typeface="Times New Roman" panose="02020603050405020304" pitchFamily="18" charset="0"/>
              </a:rPr>
              <a:t>	</a:t>
            </a:r>
            <a:r>
              <a:rPr lang="pt-BR" sz="2200" b="1" kern="100"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Cabe à Função de Representação Judicial zelar pela defesa da Administração de Acordo com o Interesse Público integralmente, sejam os Direitos Humanos fundamentais, sejam as Políticas Públicas, seja o Mérito Administrativo ou de Gestão.</a:t>
            </a:r>
            <a:endParaRPr lang="pt-BR" sz="2200" b="1" kern="1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pt-BR" sz="2200" kern="100" dirty="0">
                <a:effectLst/>
                <a:latin typeface="Arial" panose="020B0604020202020204" pitchFamily="34" charset="0"/>
                <a:ea typeface="Calibri" panose="020F0502020204030204" pitchFamily="34" charset="0"/>
                <a:cs typeface="Times New Roman" panose="02020603050405020304" pitchFamily="18" charset="0"/>
              </a:rPr>
              <a:t>	</a:t>
            </a:r>
            <a:r>
              <a:rPr lang="pt-BR" sz="2200" b="1" kern="100" dirty="0">
                <a:solidFill>
                  <a:srgbClr val="FFC000"/>
                </a:solidFill>
                <a:effectLst/>
                <a:latin typeface="Arial" panose="020B0604020202020204" pitchFamily="34" charset="0"/>
                <a:ea typeface="Calibri" panose="020F0502020204030204" pitchFamily="34" charset="0"/>
                <a:cs typeface="Times New Roman" panose="02020603050405020304" pitchFamily="18" charset="0"/>
              </a:rPr>
              <a:t>Observe-se que o Assessoramento Jurídico deve viabilizar as políticas públicas e o mérito administrativo ou de gestão sem deixar de fornecer os parâmetros Ético-Jurídicos dos Direitos Humanos Fundamentais para o Administrador Público.</a:t>
            </a:r>
            <a:endParaRPr lang="pt-BR" sz="2200" b="1"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pt-BR" dirty="0"/>
          </a:p>
        </p:txBody>
      </p:sp>
      <p:sp>
        <p:nvSpPr>
          <p:cNvPr id="4" name="Espaço Reservado para Número de Slide 3">
            <a:extLst>
              <a:ext uri="{FF2B5EF4-FFF2-40B4-BE49-F238E27FC236}">
                <a16:creationId xmlns:a16="http://schemas.microsoft.com/office/drawing/2014/main" id="{91B4C251-F5DE-D26F-2D99-1B859F276E93}"/>
              </a:ext>
            </a:extLst>
          </p:cNvPr>
          <p:cNvSpPr>
            <a:spLocks noGrp="1"/>
          </p:cNvSpPr>
          <p:nvPr>
            <p:ph type="sldNum" sz="quarter" idx="12"/>
          </p:nvPr>
        </p:nvSpPr>
        <p:spPr/>
        <p:txBody>
          <a:bodyPr/>
          <a:lstStyle/>
          <a:p>
            <a:fld id="{3EB65662-C9A7-481A-A7AC-9FABCEC7196B}" type="slidenum">
              <a:rPr lang="pt-BR" b="1" smtClean="0">
                <a:solidFill>
                  <a:schemeClr val="tx1"/>
                </a:solidFill>
              </a:rPr>
              <a:t>10</a:t>
            </a:fld>
            <a:endParaRPr lang="pt-BR" b="1" dirty="0">
              <a:solidFill>
                <a:schemeClr val="tx1"/>
              </a:solidFill>
            </a:endParaRPr>
          </a:p>
        </p:txBody>
      </p:sp>
    </p:spTree>
    <p:extLst>
      <p:ext uri="{BB962C8B-B14F-4D97-AF65-F5344CB8AC3E}">
        <p14:creationId xmlns:p14="http://schemas.microsoft.com/office/powerpoint/2010/main" val="19833843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5182E3D-A4DB-577E-F87F-0DB62130F450}"/>
              </a:ext>
            </a:extLst>
          </p:cNvPr>
          <p:cNvSpPr>
            <a:spLocks noGrp="1"/>
          </p:cNvSpPr>
          <p:nvPr>
            <p:ph type="title"/>
          </p:nvPr>
        </p:nvSpPr>
        <p:spPr>
          <a:xfrm flipV="1">
            <a:off x="0" y="-589280"/>
            <a:ext cx="11353800" cy="589280"/>
          </a:xfrm>
        </p:spPr>
        <p:txBody>
          <a:bodyPr>
            <a:normAutofit fontScale="90000"/>
          </a:bodyPr>
          <a:lstStyle/>
          <a:p>
            <a:endParaRPr lang="pt-BR" dirty="0"/>
          </a:p>
        </p:txBody>
      </p:sp>
      <p:sp>
        <p:nvSpPr>
          <p:cNvPr id="3" name="Espaço Reservado para Conteúdo 2">
            <a:extLst>
              <a:ext uri="{FF2B5EF4-FFF2-40B4-BE49-F238E27FC236}">
                <a16:creationId xmlns:a16="http://schemas.microsoft.com/office/drawing/2014/main" id="{2B83B393-17DA-B4AE-1353-A36F613782E7}"/>
              </a:ext>
            </a:extLst>
          </p:cNvPr>
          <p:cNvSpPr>
            <a:spLocks noGrp="1"/>
          </p:cNvSpPr>
          <p:nvPr>
            <p:ph idx="1"/>
          </p:nvPr>
        </p:nvSpPr>
        <p:spPr>
          <a:xfrm>
            <a:off x="0" y="0"/>
            <a:ext cx="12192000" cy="6858000"/>
          </a:xfrm>
        </p:spPr>
        <p:txBody>
          <a:bodyPr>
            <a:normAutofit lnSpcReduction="10000"/>
          </a:bodyPr>
          <a:lstStyle/>
          <a:p>
            <a:pPr marL="0" indent="0">
              <a:buNone/>
            </a:pPr>
            <a:endParaRPr lang="pt-BR" dirty="0"/>
          </a:p>
          <a:p>
            <a:pPr marL="0" indent="0" algn="just">
              <a:lnSpc>
                <a:spcPct val="107000"/>
              </a:lnSpc>
              <a:spcAft>
                <a:spcPts val="800"/>
              </a:spcAft>
              <a:buNone/>
            </a:pPr>
            <a:r>
              <a:rPr lang="pt-BR" sz="1800" kern="100" dirty="0">
                <a:effectLst/>
                <a:latin typeface="Arial" panose="020B0604020202020204" pitchFamily="34" charset="0"/>
                <a:ea typeface="Calibri" panose="020F0502020204030204" pitchFamily="34" charset="0"/>
                <a:cs typeface="Times New Roman" panose="02020603050405020304" pitchFamily="18" charset="0"/>
              </a:rPr>
              <a:t>	 </a:t>
            </a:r>
            <a:r>
              <a:rPr lang="pt-BR" sz="2200" b="1" kern="100"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A Advocacia Pública hoje pode ser definida como Órgão Jurídico e Função Essencial à Justiça que defende Políticas Públicas a partir de uma Ética Administrativa Impessoal (Profissional) e Pública (Transparência e Participação) em busca de Correção (Efetividade Jurídica e  Controle) e Eficiência (Resultados) na defesa do Interesse Público (Direitos Humanos Fundamentais, Legítimas Políticas Públicas e o Mérito Administrativo ou de Gestão).</a:t>
            </a:r>
            <a:r>
              <a:rPr lang="pt-BR" sz="2200" b="1" kern="100" dirty="0">
                <a:effectLst/>
                <a:latin typeface="Arial" panose="020B0604020202020204" pitchFamily="34" charset="0"/>
                <a:ea typeface="Calibri" panose="020F0502020204030204" pitchFamily="34" charset="0"/>
                <a:cs typeface="Times New Roman" panose="02020603050405020304" pitchFamily="18" charset="0"/>
              </a:rPr>
              <a:t> </a:t>
            </a:r>
            <a:endParaRPr lang="pt-BR" sz="2200" b="1"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pt-BR" sz="2200" kern="100" dirty="0">
                <a:latin typeface="Arial" panose="020B0604020202020204" pitchFamily="34" charset="0"/>
                <a:ea typeface="Calibri" panose="020F0502020204030204" pitchFamily="34" charset="0"/>
                <a:cs typeface="Times New Roman" panose="02020603050405020304" pitchFamily="18" charset="0"/>
              </a:rPr>
              <a:t>	</a:t>
            </a:r>
            <a:endParaRPr lang="pt-BR" sz="2200" b="1" kern="100" dirty="0">
              <a:solidFill>
                <a:srgbClr val="FF0000"/>
              </a:solidFill>
              <a:latin typeface="Arial" panose="020B060402020202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pt-BR" sz="2200" b="1" kern="1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	Não adianta ao contencioso adotar medidas de defesas de Políticas Públicas e do Mérito Administrativo sem observar os Direitos Humanos Fundamentais, muitas vezes sendo necessário recorrer à consensualidade na redução de demandas ou a defesas condicionais em respeito aos Direitos Humanos Fundamentais.</a:t>
            </a:r>
            <a:endParaRPr lang="pt-BR" sz="2200" b="1"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r>
              <a:rPr lang="pt-BR" sz="2200" b="1" dirty="0">
                <a:solidFill>
                  <a:srgbClr val="FF0000"/>
                </a:solidFill>
              </a:rPr>
              <a:t>	</a:t>
            </a:r>
            <a:r>
              <a:rPr lang="pt-BR" sz="2200" b="1" dirty="0">
                <a:solidFill>
                  <a:srgbClr val="FF0000"/>
                </a:solidFill>
                <a:effectLst/>
                <a:latin typeface="Arial" panose="020B0604020202020204" pitchFamily="34" charset="0"/>
                <a:ea typeface="Calibri" panose="020F0502020204030204" pitchFamily="34" charset="0"/>
              </a:rPr>
              <a:t> </a:t>
            </a:r>
          </a:p>
          <a:p>
            <a:pPr marL="0" indent="0" algn="just">
              <a:buNone/>
            </a:pPr>
            <a:r>
              <a:rPr lang="pt-BR" sz="2200" dirty="0">
                <a:effectLst/>
                <a:latin typeface="Arial" panose="020B0604020202020204" pitchFamily="34" charset="0"/>
                <a:ea typeface="Calibri" panose="020F0502020204030204" pitchFamily="34" charset="0"/>
              </a:rPr>
              <a:t>	</a:t>
            </a:r>
            <a:r>
              <a:rPr lang="pt-BR" sz="2200" b="1" dirty="0">
                <a:solidFill>
                  <a:srgbClr val="00B050"/>
                </a:solidFill>
                <a:effectLst/>
                <a:latin typeface="Arial" panose="020B0604020202020204" pitchFamily="34" charset="0"/>
                <a:ea typeface="Calibri" panose="020F0502020204030204" pitchFamily="34" charset="0"/>
              </a:rPr>
              <a:t>Assim como a Consultoria deve observar os Direitos Humanos Fundamentais e aproveitar, na medida do possível, as legítimas Políticas Públicas e o Mérito Administrativo ou de Gestão, cabe a ela junto com o Assessoramento Jurídico oferecer parâmetros Ético-Jurídicos para o gestor público.</a:t>
            </a:r>
            <a:endParaRPr lang="pt-BR" sz="2200" b="1" dirty="0">
              <a:solidFill>
                <a:srgbClr val="00B050"/>
              </a:solidFill>
            </a:endParaRPr>
          </a:p>
        </p:txBody>
      </p:sp>
      <p:sp>
        <p:nvSpPr>
          <p:cNvPr id="4" name="Espaço Reservado para Número de Slide 3">
            <a:extLst>
              <a:ext uri="{FF2B5EF4-FFF2-40B4-BE49-F238E27FC236}">
                <a16:creationId xmlns:a16="http://schemas.microsoft.com/office/drawing/2014/main" id="{A3126F9D-6248-F987-6CBC-B2F081FD4F31}"/>
              </a:ext>
            </a:extLst>
          </p:cNvPr>
          <p:cNvSpPr>
            <a:spLocks noGrp="1"/>
          </p:cNvSpPr>
          <p:nvPr>
            <p:ph type="sldNum" sz="quarter" idx="12"/>
          </p:nvPr>
        </p:nvSpPr>
        <p:spPr/>
        <p:txBody>
          <a:bodyPr/>
          <a:lstStyle/>
          <a:p>
            <a:fld id="{3EB65662-C9A7-481A-A7AC-9FABCEC7196B}" type="slidenum">
              <a:rPr lang="pt-BR" b="1" smtClean="0">
                <a:solidFill>
                  <a:schemeClr val="tx1"/>
                </a:solidFill>
              </a:rPr>
              <a:t>11</a:t>
            </a:fld>
            <a:endParaRPr lang="pt-BR" b="1" dirty="0">
              <a:solidFill>
                <a:schemeClr val="tx1"/>
              </a:solidFill>
            </a:endParaRPr>
          </a:p>
        </p:txBody>
      </p:sp>
    </p:spTree>
    <p:extLst>
      <p:ext uri="{BB962C8B-B14F-4D97-AF65-F5344CB8AC3E}">
        <p14:creationId xmlns:p14="http://schemas.microsoft.com/office/powerpoint/2010/main" val="31757955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CC84634-B510-3648-0E2C-C1FCB8615E7E}"/>
              </a:ext>
            </a:extLst>
          </p:cNvPr>
          <p:cNvSpPr>
            <a:spLocks noGrp="1"/>
          </p:cNvSpPr>
          <p:nvPr>
            <p:ph type="title"/>
          </p:nvPr>
        </p:nvSpPr>
        <p:spPr>
          <a:xfrm flipV="1">
            <a:off x="0" y="-182880"/>
            <a:ext cx="11353800" cy="101600"/>
          </a:xfrm>
        </p:spPr>
        <p:txBody>
          <a:bodyPr>
            <a:normAutofit fontScale="90000"/>
          </a:bodyPr>
          <a:lstStyle/>
          <a:p>
            <a:endParaRPr lang="pt-BR" dirty="0"/>
          </a:p>
        </p:txBody>
      </p:sp>
      <p:sp>
        <p:nvSpPr>
          <p:cNvPr id="3" name="Espaço Reservado para Conteúdo 2">
            <a:extLst>
              <a:ext uri="{FF2B5EF4-FFF2-40B4-BE49-F238E27FC236}">
                <a16:creationId xmlns:a16="http://schemas.microsoft.com/office/drawing/2014/main" id="{4B7CE48C-3A8F-FEDF-6589-C3397EAD3FFB}"/>
              </a:ext>
            </a:extLst>
          </p:cNvPr>
          <p:cNvSpPr>
            <a:spLocks noGrp="1"/>
          </p:cNvSpPr>
          <p:nvPr>
            <p:ph idx="1"/>
          </p:nvPr>
        </p:nvSpPr>
        <p:spPr>
          <a:xfrm>
            <a:off x="0" y="-40640"/>
            <a:ext cx="12192000" cy="6898640"/>
          </a:xfrm>
        </p:spPr>
        <p:txBody>
          <a:bodyPr/>
          <a:lstStyle/>
          <a:p>
            <a:pPr marL="0" indent="0">
              <a:buNone/>
            </a:pPr>
            <a:endParaRPr lang="pt-BR" dirty="0"/>
          </a:p>
          <a:p>
            <a:pPr marL="0" indent="0">
              <a:buNone/>
            </a:pPr>
            <a:endParaRPr lang="pt-BR" dirty="0"/>
          </a:p>
          <a:p>
            <a:pPr marL="0" indent="0" algn="just">
              <a:lnSpc>
                <a:spcPct val="107000"/>
              </a:lnSpc>
              <a:spcAft>
                <a:spcPts val="800"/>
              </a:spcAft>
              <a:buNone/>
            </a:pPr>
            <a:r>
              <a:rPr lang="pt-BR" sz="1800" kern="100" dirty="0">
                <a:effectLst/>
                <a:latin typeface="Arial" panose="020B0604020202020204" pitchFamily="34" charset="0"/>
                <a:ea typeface="Calibri" panose="020F0502020204030204" pitchFamily="34" charset="0"/>
                <a:cs typeface="Times New Roman" panose="02020603050405020304" pitchFamily="18" charset="0"/>
              </a:rPr>
              <a:t>	</a:t>
            </a:r>
            <a:r>
              <a:rPr lang="pt-BR" sz="2200" b="1" kern="100"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As Políticas Públicas são circunstancialidades democráticas, mas a Essencialidade é Ético-Jurídica, entendendo-se o Direito como exigibilidade garantida e a Justiça como o Respeito ao Espaço de Atuação de cada um, a ponto de não se confundir o Advogado Geral da União - comprometido com as políticas de Governo, mas orientado pelos órgãos respectivos da Advocacia Pública - com a Advocacia Pública, como órgão jurídico e função essencial à Justiça, que deve, democraticamente, orientar os órgãos de gestão do Estado, dentro de critérios de Direito e Justiça, por mais que se pressuponham tais conhecimentos.</a:t>
            </a:r>
            <a:endParaRPr lang="pt-BR" sz="2200" b="1" kern="1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r>
              <a:rPr lang="pt-BR" sz="2200" dirty="0">
                <a:latin typeface="Arial" panose="020B0604020202020204" pitchFamily="34" charset="0"/>
                <a:ea typeface="Calibri" panose="020F0502020204030204" pitchFamily="34" charset="0"/>
              </a:rPr>
              <a:t>	</a:t>
            </a:r>
          </a:p>
          <a:p>
            <a:pPr marL="0" indent="0" algn="just">
              <a:buNone/>
            </a:pPr>
            <a:r>
              <a:rPr lang="pt-BR" sz="2200" dirty="0">
                <a:effectLst/>
                <a:latin typeface="Arial" panose="020B0604020202020204" pitchFamily="34" charset="0"/>
                <a:ea typeface="Calibri" panose="020F0502020204030204" pitchFamily="34" charset="0"/>
              </a:rPr>
              <a:t>	</a:t>
            </a:r>
            <a:r>
              <a:rPr lang="pt-BR" sz="2200" b="1" kern="100" dirty="0">
                <a:solidFill>
                  <a:srgbClr val="FF0000"/>
                </a:solidFill>
                <a:latin typeface="Arial" panose="020B0604020202020204" pitchFamily="34" charset="0"/>
                <a:ea typeface="Calibri" panose="020F0502020204030204" pitchFamily="34" charset="0"/>
                <a:cs typeface="Times New Roman" panose="02020603050405020304" pitchFamily="18" charset="0"/>
              </a:rPr>
              <a:t>É preciso associar a Advocacia Pública com Correção (Efetividade de Direitos e Controle) e Impessoalidade (Profissionalidade) e Eficiência (Resultados) e Publicidade (Transparência e Participação), estabelecendo a prevenção de vícios como a Politização (o mero jogo de poder )  e o Mandonismo (relações hierárquicas sem a mediação do Direito) e a Tecnocracia (o saber-poder)  e o Patrimonialismo (a apropriação privada da esfera Pública).</a:t>
            </a:r>
          </a:p>
        </p:txBody>
      </p:sp>
      <p:sp>
        <p:nvSpPr>
          <p:cNvPr id="4" name="Espaço Reservado para Número de Slide 3">
            <a:extLst>
              <a:ext uri="{FF2B5EF4-FFF2-40B4-BE49-F238E27FC236}">
                <a16:creationId xmlns:a16="http://schemas.microsoft.com/office/drawing/2014/main" id="{71D381FC-84EE-F67B-A86B-5410CB860A9E}"/>
              </a:ext>
            </a:extLst>
          </p:cNvPr>
          <p:cNvSpPr>
            <a:spLocks noGrp="1"/>
          </p:cNvSpPr>
          <p:nvPr>
            <p:ph type="sldNum" sz="quarter" idx="12"/>
          </p:nvPr>
        </p:nvSpPr>
        <p:spPr>
          <a:xfrm>
            <a:off x="8610600" y="6336030"/>
            <a:ext cx="2743200" cy="365125"/>
          </a:xfrm>
        </p:spPr>
        <p:txBody>
          <a:bodyPr/>
          <a:lstStyle/>
          <a:p>
            <a:fld id="{3EB65662-C9A7-481A-A7AC-9FABCEC7196B}" type="slidenum">
              <a:rPr lang="pt-BR" b="1" smtClean="0">
                <a:solidFill>
                  <a:schemeClr val="tx1"/>
                </a:solidFill>
              </a:rPr>
              <a:t>12</a:t>
            </a:fld>
            <a:endParaRPr lang="pt-BR" b="1">
              <a:solidFill>
                <a:schemeClr val="tx1"/>
              </a:solidFill>
            </a:endParaRPr>
          </a:p>
        </p:txBody>
      </p:sp>
    </p:spTree>
    <p:extLst>
      <p:ext uri="{BB962C8B-B14F-4D97-AF65-F5344CB8AC3E}">
        <p14:creationId xmlns:p14="http://schemas.microsoft.com/office/powerpoint/2010/main" val="42277004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323A5AE-18C3-38E3-9237-4558B5E10D1C}"/>
              </a:ext>
            </a:extLst>
          </p:cNvPr>
          <p:cNvSpPr>
            <a:spLocks noGrp="1"/>
          </p:cNvSpPr>
          <p:nvPr>
            <p:ph type="title"/>
          </p:nvPr>
        </p:nvSpPr>
        <p:spPr>
          <a:xfrm flipV="1">
            <a:off x="0" y="-162560"/>
            <a:ext cx="11353800" cy="162560"/>
          </a:xfrm>
        </p:spPr>
        <p:txBody>
          <a:bodyPr>
            <a:normAutofit fontScale="90000"/>
          </a:bodyPr>
          <a:lstStyle/>
          <a:p>
            <a:endParaRPr lang="pt-BR" dirty="0"/>
          </a:p>
        </p:txBody>
      </p:sp>
      <p:sp>
        <p:nvSpPr>
          <p:cNvPr id="3" name="Espaço Reservado para Conteúdo 2">
            <a:extLst>
              <a:ext uri="{FF2B5EF4-FFF2-40B4-BE49-F238E27FC236}">
                <a16:creationId xmlns:a16="http://schemas.microsoft.com/office/drawing/2014/main" id="{638CCC83-9B88-CDA2-83FA-6601456BC9CE}"/>
              </a:ext>
            </a:extLst>
          </p:cNvPr>
          <p:cNvSpPr>
            <a:spLocks noGrp="1"/>
          </p:cNvSpPr>
          <p:nvPr>
            <p:ph idx="1"/>
          </p:nvPr>
        </p:nvSpPr>
        <p:spPr>
          <a:xfrm>
            <a:off x="0" y="0"/>
            <a:ext cx="12192000" cy="6858000"/>
          </a:xfrm>
        </p:spPr>
        <p:txBody>
          <a:bodyPr/>
          <a:lstStyle/>
          <a:p>
            <a:pPr marL="0" indent="0">
              <a:buNone/>
            </a:pPr>
            <a:endParaRPr lang="pt-BR" dirty="0"/>
          </a:p>
          <a:p>
            <a:pPr marL="0" indent="0" algn="just">
              <a:lnSpc>
                <a:spcPct val="107000"/>
              </a:lnSpc>
              <a:spcAft>
                <a:spcPts val="800"/>
              </a:spcAft>
              <a:buNone/>
            </a:pPr>
            <a:endParaRPr lang="pt-BR" sz="1800" kern="100" dirty="0">
              <a:latin typeface="Arial" panose="020B060402020202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pt-BR" sz="1800" kern="100" dirty="0">
                <a:effectLst/>
                <a:latin typeface="Arial" panose="020B0604020202020204" pitchFamily="34" charset="0"/>
                <a:ea typeface="Calibri" panose="020F0502020204030204" pitchFamily="34" charset="0"/>
                <a:cs typeface="Times New Roman" panose="02020603050405020304" pitchFamily="18" charset="0"/>
              </a:rPr>
              <a:t>	</a:t>
            </a:r>
            <a:r>
              <a:rPr lang="pt-BR" sz="2200" b="1" kern="100"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Assim, concluímos que a Advocacia Pública possui, além de uma função constitucional e democrática, uma essencialidade Ético-Jurídica e deve, portanto, ter reconhecida sua Autonomia e Independência Técnico Jurídica que deve ser exercida de forma democrática pelos agentes jurídicos da Advocacia Pública, observando que a Administração Pública necessita de critérios de uniformidade para alcançar correção e eficiência de forma impessoal e pública na defesa do Interesse Público, pois, como regra, está afeta ao Regime Administrativo Constitucional.</a:t>
            </a:r>
            <a:endParaRPr lang="pt-BR" sz="2200" b="1" kern="1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pt-BR" sz="2200" dirty="0">
              <a:effectLst/>
              <a:latin typeface="Arial" panose="020B0604020202020204" pitchFamily="34" charset="0"/>
              <a:ea typeface="Calibri" panose="020F0502020204030204" pitchFamily="34" charset="0"/>
            </a:endParaRPr>
          </a:p>
          <a:p>
            <a:pPr marL="0" indent="0" algn="just">
              <a:buNone/>
            </a:pPr>
            <a:r>
              <a:rPr lang="pt-BR" sz="2200" dirty="0">
                <a:latin typeface="Arial" panose="020B0604020202020204" pitchFamily="34" charset="0"/>
                <a:ea typeface="Calibri" panose="020F0502020204030204" pitchFamily="34" charset="0"/>
              </a:rPr>
              <a:t>	</a:t>
            </a:r>
            <a:r>
              <a:rPr lang="pt-BR" sz="2200" b="1" dirty="0">
                <a:solidFill>
                  <a:srgbClr val="FF0000"/>
                </a:solidFill>
                <a:effectLst/>
                <a:latin typeface="Arial" panose="020B0604020202020204" pitchFamily="34" charset="0"/>
                <a:ea typeface="Calibri" panose="020F0502020204030204" pitchFamily="34" charset="0"/>
              </a:rPr>
              <a:t>Finalizamos apresentando uma proposta de Emenda Constitucional para a AGU, introduzindo um §4° no art. 131 da CRFB nos seguintes termos, considerando que a Lei Orgânica da AGU foi apresentada em um momento de esvaziamento institucional, sendo necessário o debate democrático e ético-jurídico:</a:t>
            </a:r>
            <a:endParaRPr lang="pt-BR" sz="2200" b="1" dirty="0">
              <a:solidFill>
                <a:srgbClr val="FF0000"/>
              </a:solidFill>
            </a:endParaRPr>
          </a:p>
        </p:txBody>
      </p:sp>
      <p:sp>
        <p:nvSpPr>
          <p:cNvPr id="4" name="Espaço Reservado para Número de Slide 3">
            <a:extLst>
              <a:ext uri="{FF2B5EF4-FFF2-40B4-BE49-F238E27FC236}">
                <a16:creationId xmlns:a16="http://schemas.microsoft.com/office/drawing/2014/main" id="{933C3865-58F6-F694-5C96-BDA5304EFD65}"/>
              </a:ext>
            </a:extLst>
          </p:cNvPr>
          <p:cNvSpPr>
            <a:spLocks noGrp="1"/>
          </p:cNvSpPr>
          <p:nvPr>
            <p:ph type="sldNum" sz="quarter" idx="12"/>
          </p:nvPr>
        </p:nvSpPr>
        <p:spPr>
          <a:xfrm>
            <a:off x="8610600" y="6366510"/>
            <a:ext cx="2743200" cy="365125"/>
          </a:xfrm>
        </p:spPr>
        <p:txBody>
          <a:bodyPr/>
          <a:lstStyle/>
          <a:p>
            <a:fld id="{3EB65662-C9A7-481A-A7AC-9FABCEC7196B}" type="slidenum">
              <a:rPr lang="pt-BR" b="1" smtClean="0">
                <a:solidFill>
                  <a:schemeClr val="tx1"/>
                </a:solidFill>
              </a:rPr>
              <a:t>13</a:t>
            </a:fld>
            <a:endParaRPr lang="pt-BR" b="1">
              <a:solidFill>
                <a:schemeClr val="tx1"/>
              </a:solidFill>
            </a:endParaRPr>
          </a:p>
        </p:txBody>
      </p:sp>
    </p:spTree>
    <p:extLst>
      <p:ext uri="{BB962C8B-B14F-4D97-AF65-F5344CB8AC3E}">
        <p14:creationId xmlns:p14="http://schemas.microsoft.com/office/powerpoint/2010/main" val="25189416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808AC48-D74E-279C-E294-A925DD0D7DAF}"/>
              </a:ext>
            </a:extLst>
          </p:cNvPr>
          <p:cNvSpPr>
            <a:spLocks noGrp="1"/>
          </p:cNvSpPr>
          <p:nvPr>
            <p:ph type="title"/>
          </p:nvPr>
        </p:nvSpPr>
        <p:spPr>
          <a:xfrm>
            <a:off x="0" y="-233680"/>
            <a:ext cx="11353800" cy="162560"/>
          </a:xfrm>
        </p:spPr>
        <p:txBody>
          <a:bodyPr>
            <a:normAutofit fontScale="90000"/>
          </a:bodyPr>
          <a:lstStyle/>
          <a:p>
            <a:endParaRPr lang="pt-BR" dirty="0"/>
          </a:p>
        </p:txBody>
      </p:sp>
      <p:sp>
        <p:nvSpPr>
          <p:cNvPr id="3" name="Espaço Reservado para Conteúdo 2">
            <a:extLst>
              <a:ext uri="{FF2B5EF4-FFF2-40B4-BE49-F238E27FC236}">
                <a16:creationId xmlns:a16="http://schemas.microsoft.com/office/drawing/2014/main" id="{6E3921CB-4163-EE06-8F2A-3D48FE3AE929}"/>
              </a:ext>
            </a:extLst>
          </p:cNvPr>
          <p:cNvSpPr>
            <a:spLocks noGrp="1"/>
          </p:cNvSpPr>
          <p:nvPr>
            <p:ph idx="1"/>
          </p:nvPr>
        </p:nvSpPr>
        <p:spPr>
          <a:xfrm>
            <a:off x="0" y="0"/>
            <a:ext cx="12192000" cy="6858000"/>
          </a:xfrm>
        </p:spPr>
        <p:txBody>
          <a:bodyPr/>
          <a:lstStyle/>
          <a:p>
            <a:pPr marL="0" indent="0">
              <a:buNone/>
            </a:pPr>
            <a:endParaRPr lang="pt-BR" dirty="0"/>
          </a:p>
          <a:p>
            <a:pPr marL="0" indent="0">
              <a:buNone/>
            </a:pPr>
            <a:endParaRPr lang="pt-BR" dirty="0"/>
          </a:p>
          <a:p>
            <a:pPr marL="0" indent="0" algn="ctr">
              <a:buNone/>
            </a:pPr>
            <a:r>
              <a:rPr lang="pt-BR" dirty="0"/>
              <a:t>	</a:t>
            </a:r>
          </a:p>
          <a:p>
            <a:pPr marL="0" indent="0" algn="ctr">
              <a:buNone/>
            </a:pPr>
            <a:endParaRPr lang="pt-BR" dirty="0">
              <a:effectLst/>
              <a:latin typeface="Arial" panose="020B0604020202020204" pitchFamily="34" charset="0"/>
              <a:ea typeface="Calibri" panose="020F0502020204030204" pitchFamily="34" charset="0"/>
            </a:endParaRPr>
          </a:p>
          <a:p>
            <a:pPr marL="0" indent="0" algn="ctr">
              <a:buNone/>
            </a:pPr>
            <a:r>
              <a:rPr lang="pt-BR" dirty="0">
                <a:latin typeface="Arial" panose="020B0604020202020204" pitchFamily="34" charset="0"/>
                <a:ea typeface="Calibri" panose="020F0502020204030204" pitchFamily="34" charset="0"/>
              </a:rPr>
              <a:t>	</a:t>
            </a:r>
            <a:r>
              <a:rPr lang="pt-BR" b="1" u="sng" dirty="0">
                <a:effectLst/>
                <a:latin typeface="Arial" panose="020B0604020202020204" pitchFamily="34" charset="0"/>
                <a:ea typeface="Calibri" panose="020F0502020204030204" pitchFamily="34" charset="0"/>
              </a:rPr>
              <a:t>“Lei Complementar regulará a organização e funcionamento da Advocacia Pública Federal, prevendo a incorporação e reformulação de órgãos vinculados, a Autonomia institucional, Princípios, Garantias e Prerrogativas na condição de Órgão Jurídico e Função Essencial à Justiça com uma Ética Jurídica Impessoal e Pública em busca de Correção e Eficiência na Defesa do Interesse Público.”</a:t>
            </a:r>
            <a:endParaRPr lang="pt-BR" b="1" u="sng" dirty="0"/>
          </a:p>
        </p:txBody>
      </p:sp>
      <p:sp>
        <p:nvSpPr>
          <p:cNvPr id="4" name="Espaço Reservado para Número de Slide 3">
            <a:extLst>
              <a:ext uri="{FF2B5EF4-FFF2-40B4-BE49-F238E27FC236}">
                <a16:creationId xmlns:a16="http://schemas.microsoft.com/office/drawing/2014/main" id="{FF6ACA8E-50F6-B008-ACA4-5EE88EF1E29E}"/>
              </a:ext>
            </a:extLst>
          </p:cNvPr>
          <p:cNvSpPr>
            <a:spLocks noGrp="1"/>
          </p:cNvSpPr>
          <p:nvPr>
            <p:ph type="sldNum" sz="quarter" idx="12"/>
          </p:nvPr>
        </p:nvSpPr>
        <p:spPr>
          <a:xfrm>
            <a:off x="8610600" y="6386830"/>
            <a:ext cx="2743200" cy="365125"/>
          </a:xfrm>
        </p:spPr>
        <p:txBody>
          <a:bodyPr/>
          <a:lstStyle/>
          <a:p>
            <a:fld id="{3EB65662-C9A7-481A-A7AC-9FABCEC7196B}" type="slidenum">
              <a:rPr lang="pt-BR" b="1" smtClean="0">
                <a:solidFill>
                  <a:schemeClr val="tx1"/>
                </a:solidFill>
              </a:rPr>
              <a:t>14</a:t>
            </a:fld>
            <a:endParaRPr lang="pt-BR" b="1" dirty="0">
              <a:solidFill>
                <a:schemeClr val="tx1"/>
              </a:solidFill>
            </a:endParaRPr>
          </a:p>
        </p:txBody>
      </p:sp>
    </p:spTree>
    <p:extLst>
      <p:ext uri="{BB962C8B-B14F-4D97-AF65-F5344CB8AC3E}">
        <p14:creationId xmlns:p14="http://schemas.microsoft.com/office/powerpoint/2010/main" val="26790941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94F6A31-6D0B-5209-E621-85F1D077F4E9}"/>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D8FC83C4-9E97-15D7-7164-FBFACE313524}"/>
              </a:ext>
            </a:extLst>
          </p:cNvPr>
          <p:cNvSpPr>
            <a:spLocks noGrp="1"/>
          </p:cNvSpPr>
          <p:nvPr>
            <p:ph idx="1"/>
          </p:nvPr>
        </p:nvSpPr>
        <p:spPr>
          <a:xfrm>
            <a:off x="838200" y="274320"/>
            <a:ext cx="10515600" cy="5902643"/>
          </a:xfrm>
        </p:spPr>
        <p:txBody>
          <a:bodyPr/>
          <a:lstStyle/>
          <a:p>
            <a:pPr marL="0" indent="0">
              <a:buNone/>
            </a:pPr>
            <a:endParaRPr lang="pt-BR" dirty="0"/>
          </a:p>
          <a:p>
            <a:pPr marL="0" indent="0">
              <a:buNone/>
            </a:pPr>
            <a:endParaRPr lang="pt-BR" dirty="0"/>
          </a:p>
          <a:p>
            <a:pPr marL="0" indent="0">
              <a:buNone/>
            </a:pPr>
            <a:endParaRPr lang="pt-BR" dirty="0"/>
          </a:p>
          <a:p>
            <a:pPr marL="0" indent="0">
              <a:buNone/>
            </a:pPr>
            <a:endParaRPr lang="pt-BR" dirty="0"/>
          </a:p>
          <a:p>
            <a:pPr marL="0" indent="0">
              <a:buNone/>
            </a:pPr>
            <a:endParaRPr lang="pt-BR" dirty="0"/>
          </a:p>
          <a:p>
            <a:pPr marL="0" indent="0" algn="ctr">
              <a:buNone/>
            </a:pPr>
            <a:r>
              <a:rPr lang="pt-BR" dirty="0">
                <a:latin typeface="Algerian" panose="04020705040A02060702" pitchFamily="82" charset="0"/>
              </a:rPr>
              <a:t>FIM.</a:t>
            </a:r>
          </a:p>
        </p:txBody>
      </p:sp>
      <p:sp>
        <p:nvSpPr>
          <p:cNvPr id="4" name="Espaço Reservado para Número de Slide 3">
            <a:extLst>
              <a:ext uri="{FF2B5EF4-FFF2-40B4-BE49-F238E27FC236}">
                <a16:creationId xmlns:a16="http://schemas.microsoft.com/office/drawing/2014/main" id="{7C8B4CE2-48EF-A516-F17F-08B47F116E6E}"/>
              </a:ext>
            </a:extLst>
          </p:cNvPr>
          <p:cNvSpPr>
            <a:spLocks noGrp="1"/>
          </p:cNvSpPr>
          <p:nvPr>
            <p:ph type="sldNum" sz="quarter" idx="12"/>
          </p:nvPr>
        </p:nvSpPr>
        <p:spPr>
          <a:xfrm>
            <a:off x="8610600" y="6319203"/>
            <a:ext cx="2743200" cy="365125"/>
          </a:xfrm>
        </p:spPr>
        <p:txBody>
          <a:bodyPr/>
          <a:lstStyle/>
          <a:p>
            <a:fld id="{3EB65662-C9A7-481A-A7AC-9FABCEC7196B}" type="slidenum">
              <a:rPr lang="pt-BR" sz="1400" b="1" smtClean="0">
                <a:solidFill>
                  <a:schemeClr val="tx1"/>
                </a:solidFill>
              </a:rPr>
              <a:t>15</a:t>
            </a:fld>
            <a:endParaRPr lang="pt-BR" b="1" dirty="0">
              <a:solidFill>
                <a:schemeClr val="tx1"/>
              </a:solidFill>
            </a:endParaRPr>
          </a:p>
        </p:txBody>
      </p:sp>
    </p:spTree>
    <p:extLst>
      <p:ext uri="{BB962C8B-B14F-4D97-AF65-F5344CB8AC3E}">
        <p14:creationId xmlns:p14="http://schemas.microsoft.com/office/powerpoint/2010/main" val="2404855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68FD7FE-DAD0-16D9-C758-D21281D62FD0}"/>
              </a:ext>
            </a:extLst>
          </p:cNvPr>
          <p:cNvSpPr>
            <a:spLocks noGrp="1"/>
          </p:cNvSpPr>
          <p:nvPr>
            <p:ph type="title"/>
          </p:nvPr>
        </p:nvSpPr>
        <p:spPr>
          <a:xfrm>
            <a:off x="624840" y="0"/>
            <a:ext cx="10515600" cy="173355"/>
          </a:xfrm>
        </p:spPr>
        <p:txBody>
          <a:bodyPr>
            <a:normAutofit fontScale="90000"/>
          </a:bodyPr>
          <a:lstStyle/>
          <a:p>
            <a:endParaRPr lang="pt-BR" dirty="0"/>
          </a:p>
        </p:txBody>
      </p:sp>
      <p:sp>
        <p:nvSpPr>
          <p:cNvPr id="3" name="Espaço Reservado para Conteúdo 2">
            <a:extLst>
              <a:ext uri="{FF2B5EF4-FFF2-40B4-BE49-F238E27FC236}">
                <a16:creationId xmlns:a16="http://schemas.microsoft.com/office/drawing/2014/main" id="{57DD736E-CD57-A3F0-F5A2-7702C9F78EF0}"/>
              </a:ext>
            </a:extLst>
          </p:cNvPr>
          <p:cNvSpPr>
            <a:spLocks noGrp="1"/>
          </p:cNvSpPr>
          <p:nvPr>
            <p:ph idx="1"/>
          </p:nvPr>
        </p:nvSpPr>
        <p:spPr>
          <a:xfrm>
            <a:off x="0" y="0"/>
            <a:ext cx="12192000" cy="6858000"/>
          </a:xfrm>
        </p:spPr>
        <p:txBody>
          <a:bodyPr/>
          <a:lstStyle/>
          <a:p>
            <a:pPr marL="0" indent="0" algn="just">
              <a:buNone/>
            </a:pPr>
            <a:endParaRPr lang="pt-BR" sz="1800" kern="100" dirty="0">
              <a:effectLst/>
              <a:latin typeface="Arial" panose="020B0604020202020204" pitchFamily="34" charset="0"/>
              <a:ea typeface="Calibri" panose="020F0502020204030204" pitchFamily="34" charset="0"/>
              <a:cs typeface="Times New Roman" panose="02020603050405020304" pitchFamily="18" charset="0"/>
            </a:endParaRPr>
          </a:p>
          <a:p>
            <a:pPr marL="0" indent="0" algn="just">
              <a:buNone/>
            </a:pPr>
            <a:endParaRPr lang="pt-BR" sz="1800" kern="100" dirty="0">
              <a:latin typeface="Arial" panose="020B0604020202020204" pitchFamily="34" charset="0"/>
              <a:ea typeface="Calibri" panose="020F0502020204030204" pitchFamily="34" charset="0"/>
              <a:cs typeface="Times New Roman" panose="02020603050405020304" pitchFamily="18" charset="0"/>
            </a:endParaRPr>
          </a:p>
          <a:p>
            <a:pPr marL="0" indent="0" algn="just">
              <a:buNone/>
            </a:pPr>
            <a:r>
              <a:rPr lang="pt-BR" sz="2400" kern="100" dirty="0">
                <a:effectLst/>
                <a:latin typeface="Arial" panose="020B0604020202020204" pitchFamily="34" charset="0"/>
                <a:ea typeface="Calibri" panose="020F0502020204030204" pitchFamily="34" charset="0"/>
                <a:cs typeface="Times New Roman" panose="02020603050405020304" pitchFamily="18" charset="0"/>
              </a:rPr>
              <a:t>	</a:t>
            </a:r>
          </a:p>
          <a:p>
            <a:pPr marL="0" indent="0" algn="just">
              <a:buNone/>
            </a:pPr>
            <a:r>
              <a:rPr lang="pt-BR" sz="2400" kern="100" dirty="0">
                <a:latin typeface="Arial" panose="020B0604020202020204" pitchFamily="34" charset="0"/>
                <a:ea typeface="Calibri" panose="020F0502020204030204" pitchFamily="34" charset="0"/>
                <a:cs typeface="Times New Roman" panose="02020603050405020304" pitchFamily="18" charset="0"/>
              </a:rPr>
              <a:t>	</a:t>
            </a:r>
            <a:r>
              <a:rPr lang="pt-BR" sz="2400" kern="100" dirty="0">
                <a:effectLst/>
                <a:latin typeface="Arial" panose="020B0604020202020204" pitchFamily="34" charset="0"/>
                <a:ea typeface="Calibri" panose="020F0502020204030204" pitchFamily="34" charset="0"/>
                <a:cs typeface="Times New Roman" panose="02020603050405020304" pitchFamily="18" charset="0"/>
              </a:rPr>
              <a:t>A </a:t>
            </a:r>
            <a:r>
              <a:rPr lang="pt-BR" sz="2400" kern="100" dirty="0">
                <a:solidFill>
                  <a:srgbClr val="00B0F0"/>
                </a:solidFill>
                <a:effectLst/>
                <a:latin typeface="Arial" panose="020B0604020202020204" pitchFamily="34" charset="0"/>
                <a:ea typeface="Calibri" panose="020F0502020204030204" pitchFamily="34" charset="0"/>
                <a:cs typeface="Times New Roman" panose="02020603050405020304" pitchFamily="18" charset="0"/>
              </a:rPr>
              <a:t>CONSTITUIÇÃO FEDERAL DE 1988 </a:t>
            </a:r>
            <a:r>
              <a:rPr lang="pt-BR" sz="2400" kern="1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alçou a ADVOCACIA PÚBLICA à condição de FUNÇÃO ESSENCIAL À JUSTIÇA, sem especificar de forma ampla como se concretizaria este papel, indicando apenas a representação extrajudicial e judicial do Estado, as funções de Consultoria, Assessoramento Jurídico e Representação Judicial, a livre nomeação do Advogado Geral da União com os critérios constitucionais, o concurso público para ingresso na carreira, a exclusividade na cobrança da dívida ativa Federal e, posteriormente, por Emenda Constitucional, a existência de Corregedoria própria, observando-se os critérios de Lei Complementar para definir sua Lei Orgânica.</a:t>
            </a:r>
            <a:endParaRPr lang="pt-BR" sz="1800"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r>
              <a:rPr lang="pt-BR" dirty="0"/>
              <a:t>	</a:t>
            </a:r>
            <a:r>
              <a:rPr lang="pt-BR" dirty="0">
                <a:effectLst/>
                <a:latin typeface="Arial" panose="020B0604020202020204" pitchFamily="34" charset="0"/>
                <a:ea typeface="Calibri" panose="020F0502020204030204" pitchFamily="34" charset="0"/>
              </a:rPr>
              <a:t> </a:t>
            </a:r>
          </a:p>
          <a:p>
            <a:pPr marL="0" indent="0" algn="just">
              <a:buNone/>
            </a:pPr>
            <a:r>
              <a:rPr lang="pt-BR" sz="2400" kern="100" dirty="0">
                <a:latin typeface="Arial" panose="020B0604020202020204" pitchFamily="34" charset="0"/>
                <a:ea typeface="Calibri" panose="020F0502020204030204" pitchFamily="34" charset="0"/>
                <a:cs typeface="Times New Roman" panose="02020603050405020304" pitchFamily="18" charset="0"/>
              </a:rPr>
              <a:t>	</a:t>
            </a:r>
            <a:r>
              <a:rPr lang="pt-BR" sz="2400" b="1" kern="100" dirty="0">
                <a:solidFill>
                  <a:srgbClr val="00B050"/>
                </a:solidFill>
                <a:latin typeface="Arial" panose="020B0604020202020204" pitchFamily="34" charset="0"/>
                <a:ea typeface="Calibri" panose="020F0502020204030204" pitchFamily="34" charset="0"/>
                <a:cs typeface="Times New Roman" panose="02020603050405020304" pitchFamily="18" charset="0"/>
              </a:rPr>
              <a:t>Não houve um tratamento detalhado da Advocacia Pública ao contrário do que ocorreu com a Magistratura e o Ministério Público e isto tem razões históricas como se destaca a seguir:</a:t>
            </a:r>
          </a:p>
        </p:txBody>
      </p:sp>
      <p:sp>
        <p:nvSpPr>
          <p:cNvPr id="4" name="Espaço Reservado para Número de Slide 3">
            <a:extLst>
              <a:ext uri="{FF2B5EF4-FFF2-40B4-BE49-F238E27FC236}">
                <a16:creationId xmlns:a16="http://schemas.microsoft.com/office/drawing/2014/main" id="{748864A3-6EC5-71E2-AADB-A94130E2D4A5}"/>
              </a:ext>
            </a:extLst>
          </p:cNvPr>
          <p:cNvSpPr>
            <a:spLocks noGrp="1"/>
          </p:cNvSpPr>
          <p:nvPr>
            <p:ph type="sldNum" sz="quarter" idx="12"/>
          </p:nvPr>
        </p:nvSpPr>
        <p:spPr/>
        <p:txBody>
          <a:bodyPr/>
          <a:lstStyle/>
          <a:p>
            <a:fld id="{3EB65662-C9A7-481A-A7AC-9FABCEC7196B}" type="slidenum">
              <a:rPr lang="pt-BR" b="1" smtClean="0">
                <a:solidFill>
                  <a:schemeClr val="tx1"/>
                </a:solidFill>
              </a:rPr>
              <a:t>2</a:t>
            </a:fld>
            <a:endParaRPr lang="pt-BR" b="1" dirty="0">
              <a:solidFill>
                <a:schemeClr val="tx1"/>
              </a:solidFill>
            </a:endParaRPr>
          </a:p>
        </p:txBody>
      </p:sp>
    </p:spTree>
    <p:extLst>
      <p:ext uri="{BB962C8B-B14F-4D97-AF65-F5344CB8AC3E}">
        <p14:creationId xmlns:p14="http://schemas.microsoft.com/office/powerpoint/2010/main" val="19872424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ADE909F-F244-AB0C-B9C2-C18EDF72850D}"/>
              </a:ext>
            </a:extLst>
          </p:cNvPr>
          <p:cNvSpPr>
            <a:spLocks noGrp="1"/>
          </p:cNvSpPr>
          <p:nvPr>
            <p:ph type="title"/>
          </p:nvPr>
        </p:nvSpPr>
        <p:spPr>
          <a:xfrm>
            <a:off x="482600" y="0"/>
            <a:ext cx="10515600" cy="45719"/>
          </a:xfrm>
        </p:spPr>
        <p:txBody>
          <a:bodyPr>
            <a:normAutofit fontScale="90000"/>
          </a:bodyPr>
          <a:lstStyle/>
          <a:p>
            <a:endParaRPr lang="pt-BR" dirty="0"/>
          </a:p>
        </p:txBody>
      </p:sp>
      <p:sp>
        <p:nvSpPr>
          <p:cNvPr id="3" name="Espaço Reservado para Conteúdo 2">
            <a:extLst>
              <a:ext uri="{FF2B5EF4-FFF2-40B4-BE49-F238E27FC236}">
                <a16:creationId xmlns:a16="http://schemas.microsoft.com/office/drawing/2014/main" id="{A3C3D41F-B819-9101-AE8F-A66AEFEC748F}"/>
              </a:ext>
            </a:extLst>
          </p:cNvPr>
          <p:cNvSpPr>
            <a:spLocks noGrp="1"/>
          </p:cNvSpPr>
          <p:nvPr>
            <p:ph idx="1"/>
          </p:nvPr>
        </p:nvSpPr>
        <p:spPr>
          <a:xfrm>
            <a:off x="0" y="0"/>
            <a:ext cx="12192000" cy="6858000"/>
          </a:xfrm>
        </p:spPr>
        <p:txBody>
          <a:bodyPr>
            <a:normAutofit lnSpcReduction="10000"/>
          </a:bodyPr>
          <a:lstStyle/>
          <a:p>
            <a:pPr marL="800100" lvl="1" indent="-342900" algn="just">
              <a:lnSpc>
                <a:spcPct val="107000"/>
              </a:lnSpc>
              <a:buFont typeface="+mj-lt"/>
              <a:buAutoNum type="arabicPeriod"/>
            </a:pPr>
            <a:endParaRPr lang="pt-BR" sz="2800" dirty="0"/>
          </a:p>
          <a:p>
            <a:pPr marL="800100" lvl="1" indent="-342900" algn="just">
              <a:lnSpc>
                <a:spcPct val="107000"/>
              </a:lnSpc>
              <a:buFont typeface="+mj-lt"/>
              <a:buAutoNum type="arabicPeriod"/>
            </a:pPr>
            <a:r>
              <a:rPr lang="pt-BR" sz="2800" dirty="0"/>
              <a:t>	</a:t>
            </a:r>
            <a:r>
              <a:rPr lang="pt-BR" sz="2800" kern="100" dirty="0">
                <a:effectLst/>
                <a:latin typeface="Arial" panose="020B0604020202020204" pitchFamily="34" charset="0"/>
                <a:ea typeface="Calibri" panose="020F0502020204030204" pitchFamily="34" charset="0"/>
                <a:cs typeface="Times New Roman" panose="02020603050405020304" pitchFamily="18" charset="0"/>
              </a:rPr>
              <a:t> </a:t>
            </a:r>
            <a:r>
              <a:rPr lang="pt-BR" b="1" kern="100"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A Advocacia Pública era vista como órgão Fazendário e associado a Regimes Autoritários e a defesa das razões de Poder.</a:t>
            </a:r>
          </a:p>
          <a:p>
            <a:pPr marL="800100" lvl="1" indent="-342900" algn="just">
              <a:lnSpc>
                <a:spcPct val="107000"/>
              </a:lnSpc>
              <a:buFont typeface="+mj-lt"/>
              <a:buAutoNum type="arabicPeriod"/>
            </a:pPr>
            <a:r>
              <a:rPr lang="pt-BR" kern="1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 </a:t>
            </a:r>
            <a:r>
              <a:rPr lang="pt-BR" b="1" kern="100" dirty="0">
                <a:solidFill>
                  <a:srgbClr val="FF0000"/>
                </a:solidFill>
                <a:latin typeface="Arial" panose="020B0604020202020204" pitchFamily="34" charset="0"/>
                <a:ea typeface="Calibri" panose="020F0502020204030204" pitchFamily="34" charset="0"/>
                <a:cs typeface="Times New Roman" panose="02020603050405020304" pitchFamily="18" charset="0"/>
              </a:rPr>
              <a:t>A Constituição Federal adotou o modelo do Constitucionalismo Dirigente Português que buscava transformar a realidade pela força normativa da Constituição e pelo Ativismo Judicial, reforçando o papel dos Órgãos de Judicialização como a Magistratura e o Ministério Público.</a:t>
            </a:r>
          </a:p>
          <a:p>
            <a:pPr marL="800100" lvl="1" indent="-342900" algn="just">
              <a:lnSpc>
                <a:spcPct val="107000"/>
              </a:lnSpc>
              <a:buFont typeface="+mj-lt"/>
              <a:buAutoNum type="arabicPeriod"/>
            </a:pPr>
            <a:endParaRPr lang="pt-BR" sz="1800" kern="100" dirty="0">
              <a:effectLst/>
              <a:latin typeface="Arial" panose="020B0604020202020204" pitchFamily="34" charset="0"/>
              <a:ea typeface="Calibri" panose="020F0502020204030204" pitchFamily="34" charset="0"/>
              <a:cs typeface="Times New Roman" panose="02020603050405020304" pitchFamily="18" charset="0"/>
            </a:endParaRPr>
          </a:p>
          <a:p>
            <a:pPr marL="800100" lvl="1" indent="-342900" algn="just">
              <a:lnSpc>
                <a:spcPct val="107000"/>
              </a:lnSpc>
              <a:buFont typeface="+mj-lt"/>
              <a:buAutoNum type="arabicPeriod"/>
            </a:pPr>
            <a:r>
              <a:rPr lang="pt-BR" b="1" kern="100"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O forte lobby das associações da Magistratura e do Ministério Público e um certo esvaziamento da Atuação Pública da Advocacia Pública</a:t>
            </a:r>
            <a:r>
              <a:rPr lang="pt-BR" sz="2000" b="1" kern="100"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a:t>
            </a:r>
          </a:p>
          <a:p>
            <a:pPr marL="800100" lvl="1" indent="-342900" algn="just">
              <a:lnSpc>
                <a:spcPct val="107000"/>
              </a:lnSpc>
              <a:buFont typeface="+mj-lt"/>
              <a:buAutoNum type="arabicPeriod"/>
            </a:pPr>
            <a:endParaRPr lang="pt-BR" sz="2000" kern="100" dirty="0">
              <a:effectLst/>
              <a:latin typeface="Arial" panose="020B0604020202020204" pitchFamily="34" charset="0"/>
              <a:ea typeface="Calibri" panose="020F0502020204030204" pitchFamily="34" charset="0"/>
              <a:cs typeface="Times New Roman" panose="02020603050405020304" pitchFamily="18" charset="0"/>
            </a:endParaRPr>
          </a:p>
          <a:p>
            <a:pPr marL="800100" lvl="1" indent="-342900" algn="just">
              <a:lnSpc>
                <a:spcPct val="107000"/>
              </a:lnSpc>
              <a:buFont typeface="+mj-lt"/>
              <a:buAutoNum type="arabicPeriod"/>
            </a:pPr>
            <a:r>
              <a:rPr lang="pt-BR" sz="2200" kern="100" dirty="0">
                <a:solidFill>
                  <a:srgbClr val="FFC000"/>
                </a:solidFill>
                <a:effectLst/>
                <a:latin typeface="Arial" panose="020B0604020202020204" pitchFamily="34" charset="0"/>
                <a:ea typeface="Calibri" panose="020F0502020204030204" pitchFamily="34" charset="0"/>
                <a:cs typeface="Times New Roman" panose="02020603050405020304" pitchFamily="18" charset="0"/>
              </a:rPr>
              <a:t>Acreditava-se que o Legislativo e o Executivo iriam investir nos órgãos jurídicos que os representavam, sendo que a Lei Orgânica da Advocacia Geral da União foi aprovada em um momento de esvaziamento Institucional, com vários dos seus membros migrando para o Ministério Público da União, sem um debate democrático sendo que os momentos decisivos de aperfeiçoamento da Advocacia Pública Federal foram a Incorporação da Consultoria dos Ministérios e a criação da Procuradoria Geral Federal.</a:t>
            </a:r>
            <a:endParaRPr lang="pt-BR" sz="2200"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buFont typeface="+mj-lt"/>
              <a:buAutoNum type="arabicPeriod"/>
            </a:pPr>
            <a:endParaRPr lang="pt-BR" sz="2000" kern="1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buFont typeface="+mj-lt"/>
              <a:buAutoNum type="arabicPeriod"/>
            </a:pPr>
            <a:endParaRPr lang="pt-BR" kern="100" dirty="0">
              <a:latin typeface="Arial" panose="020B0604020202020204" pitchFamily="34" charset="0"/>
              <a:ea typeface="Calibri" panose="020F0502020204030204" pitchFamily="34" charset="0"/>
              <a:cs typeface="Times New Roman" panose="02020603050405020304" pitchFamily="18" charset="0"/>
            </a:endParaRPr>
          </a:p>
          <a:p>
            <a:pPr marL="0" indent="0">
              <a:buNone/>
            </a:pPr>
            <a:endParaRPr lang="pt-BR" dirty="0"/>
          </a:p>
          <a:p>
            <a:pPr marL="0" indent="0">
              <a:buNone/>
            </a:pPr>
            <a:endParaRPr lang="pt-BR" dirty="0"/>
          </a:p>
        </p:txBody>
      </p:sp>
      <p:sp>
        <p:nvSpPr>
          <p:cNvPr id="4" name="Espaço Reservado para Número de Slide 3">
            <a:extLst>
              <a:ext uri="{FF2B5EF4-FFF2-40B4-BE49-F238E27FC236}">
                <a16:creationId xmlns:a16="http://schemas.microsoft.com/office/drawing/2014/main" id="{90E6A8B2-6007-FA42-5D58-8BC349287E56}"/>
              </a:ext>
            </a:extLst>
          </p:cNvPr>
          <p:cNvSpPr>
            <a:spLocks noGrp="1"/>
          </p:cNvSpPr>
          <p:nvPr>
            <p:ph type="sldNum" sz="quarter" idx="12"/>
          </p:nvPr>
        </p:nvSpPr>
        <p:spPr/>
        <p:txBody>
          <a:bodyPr/>
          <a:lstStyle/>
          <a:p>
            <a:fld id="{3EB65662-C9A7-481A-A7AC-9FABCEC7196B}" type="slidenum">
              <a:rPr lang="pt-BR" b="1" smtClean="0">
                <a:solidFill>
                  <a:schemeClr val="tx1"/>
                </a:solidFill>
              </a:rPr>
              <a:t>3</a:t>
            </a:fld>
            <a:endParaRPr lang="pt-BR" b="1" dirty="0">
              <a:solidFill>
                <a:schemeClr val="tx1"/>
              </a:solidFill>
            </a:endParaRPr>
          </a:p>
        </p:txBody>
      </p:sp>
    </p:spTree>
    <p:extLst>
      <p:ext uri="{BB962C8B-B14F-4D97-AF65-F5344CB8AC3E}">
        <p14:creationId xmlns:p14="http://schemas.microsoft.com/office/powerpoint/2010/main" val="31780102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A674466-0848-0C23-6EDB-F76E2D9B8560}"/>
              </a:ext>
            </a:extLst>
          </p:cNvPr>
          <p:cNvSpPr>
            <a:spLocks noGrp="1"/>
          </p:cNvSpPr>
          <p:nvPr>
            <p:ph type="title"/>
          </p:nvPr>
        </p:nvSpPr>
        <p:spPr>
          <a:xfrm>
            <a:off x="0" y="-132715"/>
            <a:ext cx="10515600" cy="132715"/>
          </a:xfrm>
        </p:spPr>
        <p:txBody>
          <a:bodyPr>
            <a:normAutofit fontScale="90000"/>
          </a:bodyPr>
          <a:lstStyle/>
          <a:p>
            <a:endParaRPr lang="pt-BR" dirty="0"/>
          </a:p>
        </p:txBody>
      </p:sp>
      <p:sp>
        <p:nvSpPr>
          <p:cNvPr id="3" name="Espaço Reservado para Conteúdo 2">
            <a:extLst>
              <a:ext uri="{FF2B5EF4-FFF2-40B4-BE49-F238E27FC236}">
                <a16:creationId xmlns:a16="http://schemas.microsoft.com/office/drawing/2014/main" id="{5D1A35CC-4B06-2E8E-6C46-9702D8301D10}"/>
              </a:ext>
            </a:extLst>
          </p:cNvPr>
          <p:cNvSpPr>
            <a:spLocks noGrp="1"/>
          </p:cNvSpPr>
          <p:nvPr>
            <p:ph idx="1"/>
          </p:nvPr>
        </p:nvSpPr>
        <p:spPr>
          <a:xfrm>
            <a:off x="0" y="0"/>
            <a:ext cx="12019280" cy="6858000"/>
          </a:xfrm>
        </p:spPr>
        <p:txBody>
          <a:bodyPr/>
          <a:lstStyle/>
          <a:p>
            <a:pPr marL="0" indent="0">
              <a:buNone/>
            </a:pPr>
            <a:endParaRPr lang="pt-BR" dirty="0"/>
          </a:p>
          <a:p>
            <a:pPr marL="0" indent="0">
              <a:buNone/>
            </a:pPr>
            <a:endParaRPr lang="pt-BR" dirty="0"/>
          </a:p>
          <a:p>
            <a:pPr marL="0" indent="0" algn="just">
              <a:buNone/>
            </a:pPr>
            <a:r>
              <a:rPr lang="pt-BR" sz="1800" dirty="0">
                <a:effectLst/>
                <a:latin typeface="Arial" panose="020B0604020202020204" pitchFamily="34" charset="0"/>
                <a:ea typeface="Calibri" panose="020F0502020204030204" pitchFamily="34" charset="0"/>
              </a:rPr>
              <a:t>	</a:t>
            </a:r>
            <a:r>
              <a:rPr lang="pt-BR" sz="2200" b="1" dirty="0">
                <a:solidFill>
                  <a:srgbClr val="0070C0"/>
                </a:solidFill>
                <a:effectLst/>
                <a:latin typeface="Arial" panose="020B0604020202020204" pitchFamily="34" charset="0"/>
                <a:ea typeface="Calibri" panose="020F0502020204030204" pitchFamily="34" charset="0"/>
              </a:rPr>
              <a:t>Houve uma forte ênfase na judicialização e garantias como a autonomia e a independência funcional da Magistratura e do Ministério Público fazendo com que tais órgãos se representassem como agentes políticos e membros de Poder do Estado e não servidores públicos com estabilidade reforçada, uma vez que não eram eleitos para o exercício de suas funções.</a:t>
            </a:r>
          </a:p>
          <a:p>
            <a:pPr marL="0" indent="0" algn="just">
              <a:buNone/>
            </a:pPr>
            <a:endParaRPr lang="pt-BR" sz="2200" dirty="0">
              <a:latin typeface="Arial" panose="020B0604020202020204" pitchFamily="34" charset="0"/>
              <a:ea typeface="Calibri" panose="020F0502020204030204" pitchFamily="34" charset="0"/>
            </a:endParaRPr>
          </a:p>
          <a:p>
            <a:pPr marL="0" indent="0" algn="just">
              <a:buNone/>
            </a:pPr>
            <a:r>
              <a:rPr lang="pt-BR" sz="2200" dirty="0">
                <a:latin typeface="Arial" panose="020B0604020202020204" pitchFamily="34" charset="0"/>
                <a:ea typeface="Calibri" panose="020F0502020204030204" pitchFamily="34" charset="0"/>
              </a:rPr>
              <a:t>	</a:t>
            </a:r>
            <a:r>
              <a:rPr lang="pt-BR" sz="1800" kern="100" dirty="0">
                <a:effectLst/>
                <a:latin typeface="Arial" panose="020B0604020202020204" pitchFamily="34" charset="0"/>
                <a:ea typeface="Calibri" panose="020F0502020204030204" pitchFamily="34" charset="0"/>
                <a:cs typeface="Times New Roman" panose="02020603050405020304" pitchFamily="18" charset="0"/>
              </a:rPr>
              <a:t> </a:t>
            </a:r>
            <a:r>
              <a:rPr lang="pt-BR" sz="2200" b="1" dirty="0">
                <a:solidFill>
                  <a:srgbClr val="FF0000"/>
                </a:solidFill>
                <a:latin typeface="Arial" panose="020B0604020202020204" pitchFamily="34" charset="0"/>
                <a:ea typeface="Calibri" panose="020F0502020204030204" pitchFamily="34" charset="0"/>
              </a:rPr>
              <a:t>O Dirigismo Constitucional foi extremado por vários doutrinadores ao associá-lo ao Ativismo Judicial, havendo dentre eles quem imaginasse que as normas programáticas da constituição teriam eficácia imediata, cabendo ao judiciário concretizar as políticas públicas diretamente, forjando a partir de si a identidade constitucional, chegando-se a repetir o que se afirmava do judiciário norte-americano no sentido de que a Constituição seria aquilo que a Suprema Corte diria que é, indo além do papel de guardião da Constituição.</a:t>
            </a:r>
          </a:p>
        </p:txBody>
      </p:sp>
      <p:sp>
        <p:nvSpPr>
          <p:cNvPr id="4" name="Espaço Reservado para Número de Slide 3">
            <a:extLst>
              <a:ext uri="{FF2B5EF4-FFF2-40B4-BE49-F238E27FC236}">
                <a16:creationId xmlns:a16="http://schemas.microsoft.com/office/drawing/2014/main" id="{476E6714-5A08-EE4C-5A65-BC6564C04064}"/>
              </a:ext>
            </a:extLst>
          </p:cNvPr>
          <p:cNvSpPr>
            <a:spLocks noGrp="1"/>
          </p:cNvSpPr>
          <p:nvPr>
            <p:ph type="sldNum" sz="quarter" idx="12"/>
          </p:nvPr>
        </p:nvSpPr>
        <p:spPr/>
        <p:txBody>
          <a:bodyPr/>
          <a:lstStyle/>
          <a:p>
            <a:fld id="{3EB65662-C9A7-481A-A7AC-9FABCEC7196B}" type="slidenum">
              <a:rPr lang="pt-BR" b="1" smtClean="0">
                <a:solidFill>
                  <a:schemeClr val="tx1"/>
                </a:solidFill>
              </a:rPr>
              <a:t>4</a:t>
            </a:fld>
            <a:endParaRPr lang="pt-BR" b="1" dirty="0">
              <a:solidFill>
                <a:schemeClr val="tx1"/>
              </a:solidFill>
            </a:endParaRPr>
          </a:p>
        </p:txBody>
      </p:sp>
    </p:spTree>
    <p:extLst>
      <p:ext uri="{BB962C8B-B14F-4D97-AF65-F5344CB8AC3E}">
        <p14:creationId xmlns:p14="http://schemas.microsoft.com/office/powerpoint/2010/main" val="4282268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87619F3-40F0-769A-4189-659A85509717}"/>
              </a:ext>
            </a:extLst>
          </p:cNvPr>
          <p:cNvSpPr>
            <a:spLocks noGrp="1"/>
          </p:cNvSpPr>
          <p:nvPr>
            <p:ph type="title"/>
          </p:nvPr>
        </p:nvSpPr>
        <p:spPr>
          <a:xfrm>
            <a:off x="0" y="-45719"/>
            <a:ext cx="10515600" cy="45719"/>
          </a:xfrm>
        </p:spPr>
        <p:txBody>
          <a:bodyPr>
            <a:normAutofit fontScale="90000"/>
          </a:bodyPr>
          <a:lstStyle/>
          <a:p>
            <a:endParaRPr lang="pt-BR" dirty="0"/>
          </a:p>
        </p:txBody>
      </p:sp>
      <p:sp>
        <p:nvSpPr>
          <p:cNvPr id="3" name="Espaço Reservado para Conteúdo 2">
            <a:extLst>
              <a:ext uri="{FF2B5EF4-FFF2-40B4-BE49-F238E27FC236}">
                <a16:creationId xmlns:a16="http://schemas.microsoft.com/office/drawing/2014/main" id="{2FF3A597-EC17-1453-6C6B-DA5A2BB714B6}"/>
              </a:ext>
            </a:extLst>
          </p:cNvPr>
          <p:cNvSpPr>
            <a:spLocks noGrp="1"/>
          </p:cNvSpPr>
          <p:nvPr>
            <p:ph idx="1"/>
          </p:nvPr>
        </p:nvSpPr>
        <p:spPr>
          <a:xfrm>
            <a:off x="0" y="0"/>
            <a:ext cx="12009120" cy="6858000"/>
          </a:xfrm>
        </p:spPr>
        <p:txBody>
          <a:bodyPr/>
          <a:lstStyle/>
          <a:p>
            <a:pPr marL="0" indent="0">
              <a:buNone/>
            </a:pPr>
            <a:endParaRPr lang="pt-BR" dirty="0"/>
          </a:p>
          <a:p>
            <a:pPr marL="0" indent="0">
              <a:buNone/>
            </a:pPr>
            <a:endParaRPr lang="pt-BR" dirty="0"/>
          </a:p>
          <a:p>
            <a:pPr marL="0" indent="0" algn="just">
              <a:buNone/>
            </a:pPr>
            <a:r>
              <a:rPr lang="pt-BR" sz="1800" kern="100" dirty="0">
                <a:effectLst/>
                <a:latin typeface="Arial" panose="020B0604020202020204" pitchFamily="34" charset="0"/>
                <a:ea typeface="Calibri" panose="020F0502020204030204" pitchFamily="34" charset="0"/>
                <a:cs typeface="Times New Roman" panose="02020603050405020304" pitchFamily="18" charset="0"/>
              </a:rPr>
              <a:t>	</a:t>
            </a:r>
            <a:r>
              <a:rPr lang="pt-BR" sz="2200" b="1" kern="100"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Com o tempo, constatou-se o déficit de democraticidade das posições judiciais, justificando-se, porém, na defesa de grupos vulneráveis. Contudo, os próprios defensores do Constitucionalismo Dirigente, como J. J. Gomes Canotilho , passaram a questionar a existência de puros Constitucionalistas e de puros Democratas, falando-se também em uma função democrática da Constituição e uma leitura aberta aos seus intérpretes em uma sociedade aberta.</a:t>
            </a:r>
          </a:p>
          <a:p>
            <a:pPr marL="0" indent="0" algn="just">
              <a:buNone/>
            </a:pPr>
            <a:endParaRPr lang="pt-BR" sz="2200" kern="100" dirty="0">
              <a:latin typeface="Arial" panose="020B0604020202020204" pitchFamily="34" charset="0"/>
              <a:ea typeface="Calibri" panose="020F0502020204030204" pitchFamily="34" charset="0"/>
              <a:cs typeface="Times New Roman" panose="02020603050405020304" pitchFamily="18" charset="0"/>
            </a:endParaRPr>
          </a:p>
          <a:p>
            <a:pPr marL="0" indent="0" algn="just">
              <a:buNone/>
            </a:pPr>
            <a:r>
              <a:rPr lang="pt-BR" sz="2200" kern="100" dirty="0">
                <a:effectLst/>
                <a:latin typeface="Arial" panose="020B0604020202020204" pitchFamily="34" charset="0"/>
                <a:ea typeface="Calibri" panose="020F0502020204030204" pitchFamily="34" charset="0"/>
                <a:cs typeface="Times New Roman" panose="02020603050405020304" pitchFamily="18" charset="0"/>
              </a:rPr>
              <a:t>	</a:t>
            </a:r>
            <a:r>
              <a:rPr lang="pt-BR" sz="1800" dirty="0">
                <a:effectLst/>
                <a:latin typeface="Arial" panose="020B0604020202020204" pitchFamily="34" charset="0"/>
                <a:ea typeface="Calibri" panose="020F0502020204030204" pitchFamily="34" charset="0"/>
              </a:rPr>
              <a:t> </a:t>
            </a:r>
            <a:r>
              <a:rPr lang="pt-BR" sz="2200" b="1" kern="100" dirty="0">
                <a:solidFill>
                  <a:srgbClr val="FF0000"/>
                </a:solidFill>
                <a:latin typeface="Arial" panose="020B0604020202020204" pitchFamily="34" charset="0"/>
                <a:ea typeface="Calibri" panose="020F0502020204030204" pitchFamily="34" charset="0"/>
                <a:cs typeface="Times New Roman" panose="02020603050405020304" pitchFamily="18" charset="0"/>
              </a:rPr>
              <a:t>Como a Constituição passou a ter também uma função democrática em sua abordagem, passou-se a buscar uma função democrática também para a Advocacia Pública, uma vez que não caberia apenas ao Judiciário concretizar direitos diretamente da Constituição, apesar da Administração Pública estar limitada por princípios constitucionais como a Legalidade, Impessoalidade, Moralidade, Publicidade e, posteriormente, por Emenda Constitucional, a Eficiência.</a:t>
            </a:r>
          </a:p>
          <a:p>
            <a:pPr marL="0" indent="0">
              <a:buNone/>
            </a:pPr>
            <a:endParaRPr lang="pt-BR" dirty="0"/>
          </a:p>
        </p:txBody>
      </p:sp>
      <p:sp>
        <p:nvSpPr>
          <p:cNvPr id="4" name="Espaço Reservado para Número de Slide 3">
            <a:extLst>
              <a:ext uri="{FF2B5EF4-FFF2-40B4-BE49-F238E27FC236}">
                <a16:creationId xmlns:a16="http://schemas.microsoft.com/office/drawing/2014/main" id="{00523A18-4790-59F9-E328-6ADB8E45F253}"/>
              </a:ext>
            </a:extLst>
          </p:cNvPr>
          <p:cNvSpPr>
            <a:spLocks noGrp="1"/>
          </p:cNvSpPr>
          <p:nvPr>
            <p:ph type="sldNum" sz="quarter" idx="12"/>
          </p:nvPr>
        </p:nvSpPr>
        <p:spPr/>
        <p:txBody>
          <a:bodyPr/>
          <a:lstStyle/>
          <a:p>
            <a:fld id="{3EB65662-C9A7-481A-A7AC-9FABCEC7196B}" type="slidenum">
              <a:rPr lang="pt-BR" b="1" smtClean="0">
                <a:solidFill>
                  <a:schemeClr val="tx1"/>
                </a:solidFill>
              </a:rPr>
              <a:t>5</a:t>
            </a:fld>
            <a:endParaRPr lang="pt-BR" b="1" dirty="0">
              <a:solidFill>
                <a:schemeClr val="tx1"/>
              </a:solidFill>
            </a:endParaRPr>
          </a:p>
        </p:txBody>
      </p:sp>
    </p:spTree>
    <p:extLst>
      <p:ext uri="{BB962C8B-B14F-4D97-AF65-F5344CB8AC3E}">
        <p14:creationId xmlns:p14="http://schemas.microsoft.com/office/powerpoint/2010/main" val="34017961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A516D4D-D4D3-B942-1ACD-6205458548C9}"/>
              </a:ext>
            </a:extLst>
          </p:cNvPr>
          <p:cNvSpPr>
            <a:spLocks noGrp="1"/>
          </p:cNvSpPr>
          <p:nvPr>
            <p:ph type="title"/>
          </p:nvPr>
        </p:nvSpPr>
        <p:spPr>
          <a:xfrm flipH="1" flipV="1">
            <a:off x="0" y="-142239"/>
            <a:ext cx="12192000" cy="96520"/>
          </a:xfrm>
        </p:spPr>
        <p:txBody>
          <a:bodyPr>
            <a:normAutofit fontScale="90000"/>
          </a:bodyPr>
          <a:lstStyle/>
          <a:p>
            <a:endParaRPr lang="pt-BR" dirty="0"/>
          </a:p>
        </p:txBody>
      </p:sp>
      <p:sp>
        <p:nvSpPr>
          <p:cNvPr id="3" name="Espaço Reservado para Conteúdo 2">
            <a:extLst>
              <a:ext uri="{FF2B5EF4-FFF2-40B4-BE49-F238E27FC236}">
                <a16:creationId xmlns:a16="http://schemas.microsoft.com/office/drawing/2014/main" id="{F2CAAF02-7EFA-270F-C9B9-ED5CF69A6D53}"/>
              </a:ext>
            </a:extLst>
          </p:cNvPr>
          <p:cNvSpPr>
            <a:spLocks noGrp="1"/>
          </p:cNvSpPr>
          <p:nvPr>
            <p:ph idx="1"/>
          </p:nvPr>
        </p:nvSpPr>
        <p:spPr>
          <a:xfrm>
            <a:off x="0" y="45719"/>
            <a:ext cx="12192000" cy="6812281"/>
          </a:xfrm>
        </p:spPr>
        <p:txBody>
          <a:bodyPr/>
          <a:lstStyle/>
          <a:p>
            <a:pPr marL="0" indent="0">
              <a:buNone/>
            </a:pPr>
            <a:endParaRPr lang="pt-BR" dirty="0"/>
          </a:p>
          <a:p>
            <a:pPr marL="0" indent="0">
              <a:buNone/>
            </a:pPr>
            <a:endParaRPr lang="pt-BR" dirty="0"/>
          </a:p>
          <a:p>
            <a:pPr marL="0" indent="0" algn="just">
              <a:buNone/>
            </a:pPr>
            <a:r>
              <a:rPr lang="pt-BR" dirty="0"/>
              <a:t>	</a:t>
            </a:r>
            <a:r>
              <a:rPr lang="pt-BR" sz="2200" kern="100" dirty="0">
                <a:effectLst/>
                <a:latin typeface="Arial" panose="020B0604020202020204" pitchFamily="34" charset="0"/>
                <a:ea typeface="Calibri" panose="020F0502020204030204" pitchFamily="34" charset="0"/>
                <a:cs typeface="Times New Roman" panose="02020603050405020304" pitchFamily="18" charset="0"/>
              </a:rPr>
              <a:t> </a:t>
            </a:r>
            <a:r>
              <a:rPr lang="pt-BR" sz="2200" b="1" kern="100"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Aqui entra a importância da contribuição do Colega Adriano Sant’anna Pedra. O referido colega trouxe a visão do Direito Administrativo Italiano tornada corrente, entre nós, por Celso Antônio Bandeira de Mello de que o Interesse Público Primário (o Interesse da Sociedade, os Direitos Humanos Fundamentais) também deveriam ser defendidos pela Administração Pública e pela Advocacia Pública, mesmo em observância às democráticas Políticas Públicas e do Mérito Administrativo ou de Gestão. Deixo ao colega possíveis considerações mais específicas sobre o assunto, tendo ele enfrentado grandes nomes do Ativismo Judicial, seja em matéria Constitucional ou Administrativa.</a:t>
            </a:r>
            <a:endParaRPr lang="pt-BR" sz="2200" b="1" kern="1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pt-BR" sz="2200" dirty="0"/>
              <a:t>	</a:t>
            </a:r>
            <a:r>
              <a:rPr lang="pt-BR" sz="1800" dirty="0">
                <a:effectLst/>
                <a:latin typeface="Arial" panose="020B0604020202020204" pitchFamily="34" charset="0"/>
                <a:ea typeface="Calibri" panose="020F0502020204030204" pitchFamily="34" charset="0"/>
              </a:rPr>
              <a:t> </a:t>
            </a:r>
          </a:p>
          <a:p>
            <a:pPr marL="0" indent="0" algn="just">
              <a:buNone/>
            </a:pPr>
            <a:r>
              <a:rPr lang="pt-BR" sz="1800" b="1" dirty="0">
                <a:solidFill>
                  <a:srgbClr val="FF0000"/>
                </a:solidFill>
                <a:latin typeface="Arial" panose="020B0604020202020204" pitchFamily="34" charset="0"/>
                <a:ea typeface="Calibri" panose="020F0502020204030204" pitchFamily="34" charset="0"/>
              </a:rPr>
              <a:t>	</a:t>
            </a:r>
            <a:r>
              <a:rPr lang="pt-BR" sz="2200" b="1" dirty="0">
                <a:solidFill>
                  <a:srgbClr val="FF0000"/>
                </a:solidFill>
                <a:effectLst/>
                <a:latin typeface="Arial" panose="020B0604020202020204" pitchFamily="34" charset="0"/>
                <a:ea typeface="Calibri" panose="020F0502020204030204" pitchFamily="34" charset="0"/>
              </a:rPr>
              <a:t>A defesa dos Direitos Humanos fundamentais pela Advocacia Pública é hoje moeda corrente, enfatizando medidas de desjudicialização consensual e de busca de eficiência, além de impactar na forma de defesa do Interesse Público pela Administração Pública.</a:t>
            </a:r>
            <a:endParaRPr lang="pt-BR" sz="2200" b="1" dirty="0">
              <a:solidFill>
                <a:srgbClr val="FF0000"/>
              </a:solidFill>
            </a:endParaRPr>
          </a:p>
        </p:txBody>
      </p:sp>
      <p:sp>
        <p:nvSpPr>
          <p:cNvPr id="6" name="Espaço Reservado para Número de Slide 5">
            <a:extLst>
              <a:ext uri="{FF2B5EF4-FFF2-40B4-BE49-F238E27FC236}">
                <a16:creationId xmlns:a16="http://schemas.microsoft.com/office/drawing/2014/main" id="{9F02E733-6F80-80B1-35C9-1007AC954F9C}"/>
              </a:ext>
            </a:extLst>
          </p:cNvPr>
          <p:cNvSpPr>
            <a:spLocks noGrp="1"/>
          </p:cNvSpPr>
          <p:nvPr>
            <p:ph type="sldNum" sz="quarter" idx="12"/>
          </p:nvPr>
        </p:nvSpPr>
        <p:spPr/>
        <p:txBody>
          <a:bodyPr/>
          <a:lstStyle/>
          <a:p>
            <a:fld id="{3EB65662-C9A7-481A-A7AC-9FABCEC7196B}" type="slidenum">
              <a:rPr lang="pt-BR" b="1" smtClean="0">
                <a:solidFill>
                  <a:schemeClr val="tx1"/>
                </a:solidFill>
              </a:rPr>
              <a:t>6</a:t>
            </a:fld>
            <a:endParaRPr lang="pt-BR" b="1" dirty="0">
              <a:solidFill>
                <a:schemeClr val="tx1"/>
              </a:solidFill>
            </a:endParaRPr>
          </a:p>
        </p:txBody>
      </p:sp>
    </p:spTree>
    <p:extLst>
      <p:ext uri="{BB962C8B-B14F-4D97-AF65-F5344CB8AC3E}">
        <p14:creationId xmlns:p14="http://schemas.microsoft.com/office/powerpoint/2010/main" val="16339078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170E16F-6D50-701B-990E-3E9DB6704A80}"/>
              </a:ext>
            </a:extLst>
          </p:cNvPr>
          <p:cNvSpPr>
            <a:spLocks noGrp="1"/>
          </p:cNvSpPr>
          <p:nvPr>
            <p:ph type="title"/>
          </p:nvPr>
        </p:nvSpPr>
        <p:spPr>
          <a:xfrm flipV="1">
            <a:off x="0" y="-132080"/>
            <a:ext cx="11353800" cy="132080"/>
          </a:xfrm>
        </p:spPr>
        <p:txBody>
          <a:bodyPr>
            <a:normAutofit fontScale="90000"/>
          </a:bodyPr>
          <a:lstStyle/>
          <a:p>
            <a:endParaRPr lang="pt-BR" dirty="0"/>
          </a:p>
        </p:txBody>
      </p:sp>
      <p:sp>
        <p:nvSpPr>
          <p:cNvPr id="3" name="Espaço Reservado para Conteúdo 2">
            <a:extLst>
              <a:ext uri="{FF2B5EF4-FFF2-40B4-BE49-F238E27FC236}">
                <a16:creationId xmlns:a16="http://schemas.microsoft.com/office/drawing/2014/main" id="{6DCE5826-ED03-D613-70C8-F139E9E9FF6C}"/>
              </a:ext>
            </a:extLst>
          </p:cNvPr>
          <p:cNvSpPr>
            <a:spLocks noGrp="1"/>
          </p:cNvSpPr>
          <p:nvPr>
            <p:ph idx="1"/>
          </p:nvPr>
        </p:nvSpPr>
        <p:spPr>
          <a:xfrm>
            <a:off x="0" y="0"/>
            <a:ext cx="12192000" cy="6858000"/>
          </a:xfrm>
        </p:spPr>
        <p:txBody>
          <a:bodyPr/>
          <a:lstStyle/>
          <a:p>
            <a:pPr marL="0" indent="0">
              <a:buNone/>
            </a:pPr>
            <a:endParaRPr lang="pt-BR" dirty="0"/>
          </a:p>
          <a:p>
            <a:pPr marL="0" indent="0">
              <a:buNone/>
            </a:pPr>
            <a:endParaRPr lang="pt-BR" dirty="0"/>
          </a:p>
          <a:p>
            <a:pPr marL="0" indent="0">
              <a:buNone/>
            </a:pPr>
            <a:r>
              <a:rPr lang="pt-BR" dirty="0"/>
              <a:t>	</a:t>
            </a:r>
            <a:r>
              <a:rPr lang="pt-BR" sz="2200" b="1" dirty="0">
                <a:solidFill>
                  <a:srgbClr val="0070C0"/>
                </a:solidFill>
                <a:effectLst/>
                <a:latin typeface="Arial" panose="020B0604020202020204" pitchFamily="34" charset="0"/>
                <a:ea typeface="Calibri" panose="020F0502020204030204" pitchFamily="34" charset="0"/>
              </a:rPr>
              <a:t>Falamos em como o Dirigismo Constitucional foi questionado pela função democrática amparada pelo Direito, não se podendo mais falar em Puros Constitucionalistas nem em Puros Democratas, pois o Constitucionalismo considera fundamental o processo democrático e a Teoria Democrática reconhece a importância dos direitos individuais garantidos na Constituição, questionando-se a primazia ora da justeza das políticas públicas ora da necessidade do Alto Governo Democrático e do Processo Político democrático como forma de assegurar a proteção da liberdade e dos direitos das pessoas, como afirma Canotilho.</a:t>
            </a:r>
          </a:p>
          <a:p>
            <a:pPr marL="0" indent="0">
              <a:buNone/>
            </a:pPr>
            <a:endParaRPr lang="pt-BR" sz="2200" dirty="0">
              <a:latin typeface="Arial" panose="020B0604020202020204" pitchFamily="34" charset="0"/>
              <a:ea typeface="Calibri" panose="020F0502020204030204" pitchFamily="34" charset="0"/>
            </a:endParaRPr>
          </a:p>
          <a:p>
            <a:pPr marL="0" indent="0">
              <a:buNone/>
            </a:pPr>
            <a:r>
              <a:rPr lang="pt-BR" sz="2200" dirty="0">
                <a:latin typeface="Arial" panose="020B0604020202020204" pitchFamily="34" charset="0"/>
                <a:ea typeface="Calibri" panose="020F0502020204030204" pitchFamily="34" charset="0"/>
              </a:rPr>
              <a:t>	</a:t>
            </a:r>
            <a:r>
              <a:rPr lang="pt-BR" sz="2200" dirty="0">
                <a:effectLst/>
                <a:latin typeface="Arial" panose="020B0604020202020204" pitchFamily="34" charset="0"/>
                <a:ea typeface="Calibri" panose="020F0502020204030204" pitchFamily="34" charset="0"/>
              </a:rPr>
              <a:t> </a:t>
            </a:r>
            <a:r>
              <a:rPr lang="pt-BR" sz="2200" b="1" dirty="0">
                <a:solidFill>
                  <a:srgbClr val="FF0000"/>
                </a:solidFill>
                <a:effectLst/>
                <a:latin typeface="Arial" panose="020B0604020202020204" pitchFamily="34" charset="0"/>
                <a:ea typeface="Calibri" panose="020F0502020204030204" pitchFamily="34" charset="0"/>
              </a:rPr>
              <a:t>Por outro lado, a Constituição define as funções essenciais da justiça enquanto conceito autônomo que não se confunde com a ideia de Poder Judiciário, mas isto foi pouco explorado, pois os autores que defendiam a abordagem ético-jurídica do Pós-Positivismo confundiam-no com o </a:t>
            </a:r>
            <a:r>
              <a:rPr lang="pt-BR" sz="2200" b="1" dirty="0" err="1">
                <a:solidFill>
                  <a:srgbClr val="FF0000"/>
                </a:solidFill>
                <a:effectLst/>
                <a:latin typeface="Arial" panose="020B0604020202020204" pitchFamily="34" charset="0"/>
                <a:ea typeface="Calibri" panose="020F0502020204030204" pitchFamily="34" charset="0"/>
              </a:rPr>
              <a:t>Neoconstitucionalismo</a:t>
            </a:r>
            <a:r>
              <a:rPr lang="pt-BR" sz="2200" b="1" dirty="0">
                <a:solidFill>
                  <a:srgbClr val="FF0000"/>
                </a:solidFill>
                <a:effectLst/>
                <a:latin typeface="Arial" panose="020B0604020202020204" pitchFamily="34" charset="0"/>
                <a:ea typeface="Calibri" panose="020F0502020204030204" pitchFamily="34" charset="0"/>
              </a:rPr>
              <a:t>, lastreado este na força normativa da Constituição e uma nova hermenêutica constitucional.</a:t>
            </a:r>
            <a:endParaRPr lang="pt-BR" sz="2200" b="1" dirty="0">
              <a:solidFill>
                <a:srgbClr val="FF0000"/>
              </a:solidFill>
            </a:endParaRPr>
          </a:p>
        </p:txBody>
      </p:sp>
      <p:sp>
        <p:nvSpPr>
          <p:cNvPr id="4" name="Espaço Reservado para Número de Slide 3">
            <a:extLst>
              <a:ext uri="{FF2B5EF4-FFF2-40B4-BE49-F238E27FC236}">
                <a16:creationId xmlns:a16="http://schemas.microsoft.com/office/drawing/2014/main" id="{BC19EDA6-9369-A114-7E5A-AAD3450FA524}"/>
              </a:ext>
            </a:extLst>
          </p:cNvPr>
          <p:cNvSpPr>
            <a:spLocks noGrp="1"/>
          </p:cNvSpPr>
          <p:nvPr>
            <p:ph type="sldNum" sz="quarter" idx="12"/>
          </p:nvPr>
        </p:nvSpPr>
        <p:spPr/>
        <p:txBody>
          <a:bodyPr/>
          <a:lstStyle/>
          <a:p>
            <a:fld id="{3EB65662-C9A7-481A-A7AC-9FABCEC7196B}" type="slidenum">
              <a:rPr lang="pt-BR" b="1" smtClean="0">
                <a:solidFill>
                  <a:schemeClr val="tx1"/>
                </a:solidFill>
              </a:rPr>
              <a:t>7</a:t>
            </a:fld>
            <a:endParaRPr lang="pt-BR" b="1" dirty="0">
              <a:solidFill>
                <a:schemeClr val="tx1"/>
              </a:solidFill>
            </a:endParaRPr>
          </a:p>
        </p:txBody>
      </p:sp>
    </p:spTree>
    <p:extLst>
      <p:ext uri="{BB962C8B-B14F-4D97-AF65-F5344CB8AC3E}">
        <p14:creationId xmlns:p14="http://schemas.microsoft.com/office/powerpoint/2010/main" val="25687056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00B32F8-3C55-881A-C14F-0F87F1722F7A}"/>
              </a:ext>
            </a:extLst>
          </p:cNvPr>
          <p:cNvSpPr>
            <a:spLocks noGrp="1"/>
          </p:cNvSpPr>
          <p:nvPr>
            <p:ph type="title"/>
          </p:nvPr>
        </p:nvSpPr>
        <p:spPr>
          <a:xfrm>
            <a:off x="0" y="-203200"/>
            <a:ext cx="11353800" cy="203200"/>
          </a:xfrm>
        </p:spPr>
        <p:txBody>
          <a:bodyPr>
            <a:normAutofit fontScale="90000"/>
          </a:bodyPr>
          <a:lstStyle/>
          <a:p>
            <a:endParaRPr lang="pt-BR"/>
          </a:p>
        </p:txBody>
      </p:sp>
      <p:sp>
        <p:nvSpPr>
          <p:cNvPr id="3" name="Espaço Reservado para Conteúdo 2">
            <a:extLst>
              <a:ext uri="{FF2B5EF4-FFF2-40B4-BE49-F238E27FC236}">
                <a16:creationId xmlns:a16="http://schemas.microsoft.com/office/drawing/2014/main" id="{B1DC9C12-91BE-28A3-6D40-8EE780ED9206}"/>
              </a:ext>
            </a:extLst>
          </p:cNvPr>
          <p:cNvSpPr>
            <a:spLocks noGrp="1"/>
          </p:cNvSpPr>
          <p:nvPr>
            <p:ph idx="1"/>
          </p:nvPr>
        </p:nvSpPr>
        <p:spPr>
          <a:xfrm>
            <a:off x="0" y="0"/>
            <a:ext cx="12192000" cy="6858000"/>
          </a:xfrm>
        </p:spPr>
        <p:txBody>
          <a:bodyPr/>
          <a:lstStyle/>
          <a:p>
            <a:pPr marL="0" indent="0">
              <a:buNone/>
            </a:pPr>
            <a:endParaRPr lang="pt-BR" dirty="0"/>
          </a:p>
          <a:p>
            <a:pPr marL="0" indent="0">
              <a:buNone/>
            </a:pPr>
            <a:endParaRPr lang="pt-BR" dirty="0"/>
          </a:p>
          <a:p>
            <a:pPr marL="0" indent="0">
              <a:buNone/>
            </a:pPr>
            <a:endParaRPr lang="pt-BR" dirty="0"/>
          </a:p>
          <a:p>
            <a:pPr marL="0" indent="0" algn="just">
              <a:lnSpc>
                <a:spcPct val="107000"/>
              </a:lnSpc>
              <a:spcAft>
                <a:spcPts val="800"/>
              </a:spcAft>
              <a:buNone/>
            </a:pPr>
            <a:r>
              <a:rPr lang="pt-BR" sz="1800" kern="100" dirty="0">
                <a:effectLst/>
                <a:latin typeface="Arial" panose="020B0604020202020204" pitchFamily="34" charset="0"/>
                <a:ea typeface="Calibri" panose="020F0502020204030204" pitchFamily="34" charset="0"/>
                <a:cs typeface="Times New Roman" panose="02020603050405020304" pitchFamily="18" charset="0"/>
              </a:rPr>
              <a:t>	</a:t>
            </a:r>
            <a:r>
              <a:rPr lang="pt-BR" sz="2200" b="1" kern="100" dirty="0">
                <a:effectLst/>
                <a:latin typeface="Arial" panose="020B0604020202020204" pitchFamily="34" charset="0"/>
                <a:ea typeface="Calibri" panose="020F0502020204030204" pitchFamily="34" charset="0"/>
                <a:cs typeface="Times New Roman" panose="02020603050405020304" pitchFamily="18" charset="0"/>
              </a:rPr>
              <a:t> </a:t>
            </a:r>
            <a:r>
              <a:rPr lang="pt-BR" sz="2200" b="1" kern="100"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Como observamos, os agentes da Magistratura e do Ministério Público passaram a se arrogar a condição de agentes políticos, mesmo não sendo eleitos, pois, apesar de exercerem funções jurídicas, seriam órgãos de Poder. </a:t>
            </a:r>
            <a:endParaRPr lang="pt-BR" sz="2200" b="1" kern="1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pt-BR" sz="2200" kern="100" dirty="0">
                <a:latin typeface="Arial" panose="020B0604020202020204" pitchFamily="34" charset="0"/>
                <a:ea typeface="Calibri" panose="020F0502020204030204" pitchFamily="34" charset="0"/>
                <a:cs typeface="Times New Roman" panose="02020603050405020304" pitchFamily="18" charset="0"/>
              </a:rPr>
              <a:t>	</a:t>
            </a:r>
            <a:r>
              <a:rPr lang="pt-BR" sz="2200" b="1" kern="1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A questão é exatamente esta, os órgãos criados pela Constituição, dentro de sua heteronomia, são órgãos jurídicos constitucionais, cabendo a função de Agentes Políticos para as autoridades eleitas.</a:t>
            </a:r>
            <a:endParaRPr lang="pt-BR" sz="2200" b="1"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r>
              <a:rPr lang="pt-BR" sz="2200" dirty="0">
                <a:latin typeface="Arial" panose="020B0604020202020204" pitchFamily="34" charset="0"/>
                <a:ea typeface="Calibri" panose="020F0502020204030204" pitchFamily="34" charset="0"/>
              </a:rPr>
              <a:t>	</a:t>
            </a:r>
            <a:r>
              <a:rPr lang="pt-BR" sz="2200" b="1" dirty="0">
                <a:solidFill>
                  <a:srgbClr val="00B050"/>
                </a:solidFill>
                <a:effectLst/>
                <a:latin typeface="Arial" panose="020B0604020202020204" pitchFamily="34" charset="0"/>
                <a:ea typeface="Calibri" panose="020F0502020204030204" pitchFamily="34" charset="0"/>
              </a:rPr>
              <a:t>Assim, a Advocacia Pública é órgão jurídico, assim como a Magistratura e o Ministério Público, cujas garantias se prestam para assegurar uma atuação idônea de tais instituições.</a:t>
            </a:r>
            <a:endParaRPr lang="pt-BR" sz="2200" b="1" dirty="0">
              <a:solidFill>
                <a:srgbClr val="00B050"/>
              </a:solidFill>
            </a:endParaRPr>
          </a:p>
        </p:txBody>
      </p:sp>
      <p:sp>
        <p:nvSpPr>
          <p:cNvPr id="4" name="Espaço Reservado para Número de Slide 3">
            <a:extLst>
              <a:ext uri="{FF2B5EF4-FFF2-40B4-BE49-F238E27FC236}">
                <a16:creationId xmlns:a16="http://schemas.microsoft.com/office/drawing/2014/main" id="{AD124ED7-48C8-943C-4F52-023E29DC755C}"/>
              </a:ext>
            </a:extLst>
          </p:cNvPr>
          <p:cNvSpPr>
            <a:spLocks noGrp="1"/>
          </p:cNvSpPr>
          <p:nvPr>
            <p:ph type="sldNum" sz="quarter" idx="12"/>
          </p:nvPr>
        </p:nvSpPr>
        <p:spPr/>
        <p:txBody>
          <a:bodyPr/>
          <a:lstStyle/>
          <a:p>
            <a:fld id="{3EB65662-C9A7-481A-A7AC-9FABCEC7196B}" type="slidenum">
              <a:rPr lang="pt-BR" b="1" smtClean="0">
                <a:solidFill>
                  <a:schemeClr val="tx1"/>
                </a:solidFill>
              </a:rPr>
              <a:t>8</a:t>
            </a:fld>
            <a:endParaRPr lang="pt-BR" b="1" dirty="0">
              <a:solidFill>
                <a:schemeClr val="tx1"/>
              </a:solidFill>
            </a:endParaRPr>
          </a:p>
        </p:txBody>
      </p:sp>
    </p:spTree>
    <p:extLst>
      <p:ext uri="{BB962C8B-B14F-4D97-AF65-F5344CB8AC3E}">
        <p14:creationId xmlns:p14="http://schemas.microsoft.com/office/powerpoint/2010/main" val="36082001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6D7B5E0-ED9F-45AD-B1FF-2B214E477C53}"/>
              </a:ext>
            </a:extLst>
          </p:cNvPr>
          <p:cNvSpPr>
            <a:spLocks noGrp="1"/>
          </p:cNvSpPr>
          <p:nvPr>
            <p:ph type="title"/>
          </p:nvPr>
        </p:nvSpPr>
        <p:spPr>
          <a:xfrm flipV="1">
            <a:off x="0" y="-172720"/>
            <a:ext cx="11353800" cy="172720"/>
          </a:xfrm>
        </p:spPr>
        <p:txBody>
          <a:bodyPr>
            <a:normAutofit fontScale="90000"/>
          </a:bodyPr>
          <a:lstStyle/>
          <a:p>
            <a:endParaRPr lang="pt-BR" dirty="0"/>
          </a:p>
        </p:txBody>
      </p:sp>
      <p:sp>
        <p:nvSpPr>
          <p:cNvPr id="3" name="Espaço Reservado para Conteúdo 2">
            <a:extLst>
              <a:ext uri="{FF2B5EF4-FFF2-40B4-BE49-F238E27FC236}">
                <a16:creationId xmlns:a16="http://schemas.microsoft.com/office/drawing/2014/main" id="{9FDBEA16-3129-BA7D-2EDE-CDE91DB50FC7}"/>
              </a:ext>
            </a:extLst>
          </p:cNvPr>
          <p:cNvSpPr>
            <a:spLocks noGrp="1"/>
          </p:cNvSpPr>
          <p:nvPr>
            <p:ph idx="1"/>
          </p:nvPr>
        </p:nvSpPr>
        <p:spPr>
          <a:xfrm>
            <a:off x="0" y="0"/>
            <a:ext cx="12192000" cy="6858000"/>
          </a:xfrm>
        </p:spPr>
        <p:txBody>
          <a:bodyPr/>
          <a:lstStyle/>
          <a:p>
            <a:pPr marL="0" indent="0">
              <a:buNone/>
            </a:pPr>
            <a:endParaRPr lang="pt-BR" dirty="0"/>
          </a:p>
          <a:p>
            <a:pPr marL="0" indent="0">
              <a:buNone/>
            </a:pPr>
            <a:endParaRPr lang="pt-BR" dirty="0"/>
          </a:p>
          <a:p>
            <a:pPr marL="0" indent="0" algn="just">
              <a:lnSpc>
                <a:spcPct val="107000"/>
              </a:lnSpc>
              <a:spcAft>
                <a:spcPts val="800"/>
              </a:spcAft>
              <a:buNone/>
            </a:pPr>
            <a:r>
              <a:rPr lang="pt-BR" sz="1800" kern="100" dirty="0">
                <a:effectLst/>
                <a:latin typeface="Arial" panose="020B0604020202020204" pitchFamily="34" charset="0"/>
                <a:ea typeface="Calibri" panose="020F0502020204030204" pitchFamily="34" charset="0"/>
                <a:cs typeface="Times New Roman" panose="02020603050405020304" pitchFamily="18" charset="0"/>
              </a:rPr>
              <a:t>	</a:t>
            </a:r>
            <a:r>
              <a:rPr lang="pt-BR" sz="2200" b="1" kern="100"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A questão da Justiça, que Hans Kelsen chegou a considerar como uma ilusão, está impregnada de elementos éticos, seja no ponto de vista da experiência jurídica, que assegura as dimensões dos direitos humanos fundamentais, seja da comunicação normativa, que assegura a consensualidade na formação dos direitos, unindo-se a proporcionalidade e a razoabilidade como medida de Justiça, no respeito ao espaço de atuação de cada um.</a:t>
            </a:r>
            <a:endParaRPr lang="pt-BR" sz="2200" b="1" kern="1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pt-BR" sz="2200" b="1" kern="100"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	</a:t>
            </a:r>
          </a:p>
          <a:p>
            <a:pPr marL="0" indent="0" algn="just">
              <a:lnSpc>
                <a:spcPct val="107000"/>
              </a:lnSpc>
              <a:spcAft>
                <a:spcPts val="800"/>
              </a:spcAft>
              <a:buNone/>
            </a:pPr>
            <a:r>
              <a:rPr lang="pt-BR" sz="2200" kern="100" dirty="0">
                <a:latin typeface="Arial" panose="020B0604020202020204" pitchFamily="34" charset="0"/>
                <a:ea typeface="Calibri" panose="020F0502020204030204" pitchFamily="34" charset="0"/>
                <a:cs typeface="Times New Roman" panose="02020603050405020304" pitchFamily="18" charset="0"/>
              </a:rPr>
              <a:t>	</a:t>
            </a:r>
            <a:r>
              <a:rPr lang="pt-BR" sz="2200" b="1" kern="100" dirty="0">
                <a:solidFill>
                  <a:srgbClr val="FF0000"/>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Times New Roman" panose="02020603050405020304" pitchFamily="18" charset="0"/>
              </a:rPr>
              <a:t>A essencialidade ético-jurídica da Advocacia Pública a faz ser reconhecida como órgão jurídico e função essencial à justiça. A velha concepção fazendária e autoritária da Advocacia Pública não é mais compatível com a defesa do Interesse Público Primário, o Interesse Público da Sociedade e os Direitos Humanos Fundamentais, que passam a ter primazia na concretização das políticas públicas e do mérito administrativo ou de gestão.</a:t>
            </a:r>
            <a:endParaRPr lang="pt-BR" sz="2200" b="1" kern="100" dirty="0">
              <a:solidFill>
                <a:srgbClr val="FF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pt-BR" dirty="0"/>
          </a:p>
        </p:txBody>
      </p:sp>
      <p:sp>
        <p:nvSpPr>
          <p:cNvPr id="4" name="Espaço Reservado para Número de Slide 3">
            <a:extLst>
              <a:ext uri="{FF2B5EF4-FFF2-40B4-BE49-F238E27FC236}">
                <a16:creationId xmlns:a16="http://schemas.microsoft.com/office/drawing/2014/main" id="{ED7B5332-B8DE-7BAD-5993-677F48E3C8DC}"/>
              </a:ext>
            </a:extLst>
          </p:cNvPr>
          <p:cNvSpPr>
            <a:spLocks noGrp="1"/>
          </p:cNvSpPr>
          <p:nvPr>
            <p:ph type="sldNum" sz="quarter" idx="12"/>
          </p:nvPr>
        </p:nvSpPr>
        <p:spPr/>
        <p:txBody>
          <a:bodyPr/>
          <a:lstStyle/>
          <a:p>
            <a:fld id="{3EB65662-C9A7-481A-A7AC-9FABCEC7196B}" type="slidenum">
              <a:rPr lang="pt-BR" b="1" smtClean="0">
                <a:solidFill>
                  <a:schemeClr val="tx1"/>
                </a:solidFill>
              </a:rPr>
              <a:t>9</a:t>
            </a:fld>
            <a:endParaRPr lang="pt-BR" b="1" dirty="0">
              <a:solidFill>
                <a:schemeClr val="tx1"/>
              </a:solidFill>
            </a:endParaRPr>
          </a:p>
        </p:txBody>
      </p:sp>
    </p:spTree>
    <p:extLst>
      <p:ext uri="{BB962C8B-B14F-4D97-AF65-F5344CB8AC3E}">
        <p14:creationId xmlns:p14="http://schemas.microsoft.com/office/powerpoint/2010/main" val="2867124497"/>
      </p:ext>
    </p:extLst>
  </p:cSld>
  <p:clrMapOvr>
    <a:masterClrMapping/>
  </p:clrMapOvr>
</p:sld>
</file>

<file path=ppt/theme/theme1.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96</TotalTime>
  <Words>1910</Words>
  <Application>Microsoft Office PowerPoint</Application>
  <PresentationFormat>Widescreen</PresentationFormat>
  <Paragraphs>99</Paragraphs>
  <Slides>15</Slides>
  <Notes>0</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15</vt:i4>
      </vt:variant>
    </vt:vector>
  </HeadingPairs>
  <TitlesOfParts>
    <vt:vector size="20" baseType="lpstr">
      <vt:lpstr>Algerian</vt:lpstr>
      <vt:lpstr>Arial</vt:lpstr>
      <vt:lpstr>Calibri</vt:lpstr>
      <vt:lpstr>Calibri Light</vt:lpstr>
      <vt:lpstr>Tema do Office</vt:lpstr>
      <vt:lpstr>           A FUNÇÃO CONSTITUCIONAL E DEMOCRÁTICA DA ADVOCACIA PÚBLICA E SUA ESSENCIALIDADE ÉTICO-JURÍDICA </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A FUNÇÃO CONSTITUCIONAL E DEMOCRÁTICA DA ADVOCACIA PÚBLICA E SUA ESSENCIALIDADE ÉTICO-JURÍDICA </dc:title>
  <dc:creator>Leonardo de Mello Caffaro</dc:creator>
  <cp:lastModifiedBy>Leonardo de Mello Caffaro</cp:lastModifiedBy>
  <cp:revision>5</cp:revision>
  <dcterms:created xsi:type="dcterms:W3CDTF">2023-06-12T16:11:48Z</dcterms:created>
  <dcterms:modified xsi:type="dcterms:W3CDTF">2023-07-15T23:17:05Z</dcterms:modified>
</cp:coreProperties>
</file>