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86" r:id="rId4"/>
    <p:sldId id="285" r:id="rId5"/>
    <p:sldId id="287" r:id="rId6"/>
    <p:sldId id="288" r:id="rId7"/>
    <p:sldId id="289" r:id="rId8"/>
    <p:sldId id="290" r:id="rId9"/>
    <p:sldId id="291" r:id="rId10"/>
    <p:sldId id="292" r:id="rId11"/>
    <p:sldId id="283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iane Moessa de Souza" initials="LMdS" lastIdx="1" clrIdx="0">
    <p:extLst>
      <p:ext uri="{19B8F6BF-5375-455C-9EA6-DF929625EA0E}">
        <p15:presenceInfo xmlns:p15="http://schemas.microsoft.com/office/powerpoint/2012/main" userId="0bd19d0f3f74c0b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2" autoAdjust="0"/>
    <p:restoredTop sz="94660"/>
  </p:normalViewPr>
  <p:slideViewPr>
    <p:cSldViewPr>
      <p:cViewPr varScale="1">
        <p:scale>
          <a:sx n="72" d="100"/>
          <a:sy n="72" d="100"/>
        </p:scale>
        <p:origin x="134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CCB0179-84C7-4CBD-9E05-54990E6AFC99}" type="datetimeFigureOut">
              <a:rPr lang="pt-BR" smtClean="0"/>
              <a:t>18/05/2021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1729B1A-E2E3-4BF8-A622-4949C894795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Luciane.moessa@sisctm.com.br" TargetMode="External"/><Relationship Id="rId2" Type="http://schemas.openxmlformats.org/officeDocument/2006/relationships/hyperlink" Target="mailto:lumoessa@hot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produtividade-e-comercio-exterior/pt-br/assuntos/camex/pcn/produtos/" TargetMode="External"/><Relationship Id="rId2" Type="http://schemas.openxmlformats.org/officeDocument/2006/relationships/hyperlink" Target="https://mneguidelines.oecd.org/mneguidelin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s://www.oecd.org/tax/transfer-pricing/oecd-transfer-pricing-guidelines-for-multinational-enterprises-and-tax-administrations-2076971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0" y="2420888"/>
            <a:ext cx="3672408" cy="259228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400" b="1" dirty="0"/>
              <a:t>Divulgação de temas tributários por empresas abertas a investimentos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33365" y="5229200"/>
            <a:ext cx="3309803" cy="792088"/>
          </a:xfrm>
        </p:spPr>
        <p:txBody>
          <a:bodyPr>
            <a:normAutofit/>
          </a:bodyPr>
          <a:lstStyle/>
          <a:p>
            <a:pPr algn="ctr"/>
            <a:r>
              <a:rPr lang="pt-BR" sz="2800" dirty="0"/>
              <a:t>uma visão global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1FC4BB6-3F9A-49A6-AF5A-50DEDDA5106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714" y="1821926"/>
            <a:ext cx="1871773" cy="1053907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1136C7C-61B9-4AE5-9FB4-D0759AA51A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62" y="4392285"/>
            <a:ext cx="387667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22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60840" cy="720080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r>
              <a:rPr lang="pt-BR" sz="2800" b="1" dirty="0"/>
              <a:t>Divulgação de temas tributários </a:t>
            </a:r>
            <a:br>
              <a:rPr lang="pt-BR" sz="2800" b="1" dirty="0"/>
            </a:br>
            <a:r>
              <a:rPr lang="pt-BR" sz="2800" b="1" dirty="0"/>
              <a:t>por empresas abertas a investimentos</a:t>
            </a:r>
            <a:endParaRPr lang="pt-BR" sz="27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484784"/>
            <a:ext cx="7848872" cy="4968552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t-BR" altLang="pt-BR" b="1" dirty="0"/>
              <a:t>O papel de reguladores financeiros</a:t>
            </a:r>
          </a:p>
          <a:p>
            <a:pPr algn="just"/>
            <a:r>
              <a:rPr lang="pt-BR" altLang="pt-BR" sz="2100" dirty="0"/>
              <a:t>Alguns </a:t>
            </a:r>
            <a:r>
              <a:rPr lang="pt-BR" altLang="pt-BR" sz="2100" b="1" dirty="0"/>
              <a:t>reguladores financeiros </a:t>
            </a:r>
            <a:r>
              <a:rPr lang="pt-BR" altLang="pt-BR" sz="2100" dirty="0"/>
              <a:t>já vêm incluindo </a:t>
            </a:r>
            <a:r>
              <a:rPr lang="pt-BR" altLang="pt-BR" sz="2100" b="1" dirty="0"/>
              <a:t>questões tributárias </a:t>
            </a:r>
            <a:r>
              <a:rPr lang="pt-BR" altLang="pt-BR" sz="2100" dirty="0"/>
              <a:t>quando emitem </a:t>
            </a:r>
            <a:r>
              <a:rPr lang="pt-BR" altLang="pt-BR" sz="2100" b="1" dirty="0"/>
              <a:t>normas ou orientações em matéria de temas ASG (ambientais, sociais e de governança) </a:t>
            </a:r>
          </a:p>
          <a:p>
            <a:pPr marL="68580" indent="0" algn="just">
              <a:buNone/>
            </a:pPr>
            <a:r>
              <a:rPr lang="pt-BR" altLang="pt-BR" sz="2100" dirty="0"/>
              <a:t>Exemplo: regulador alemão (</a:t>
            </a:r>
            <a:r>
              <a:rPr lang="pt-BR" altLang="pt-BR" sz="2100" dirty="0" err="1"/>
              <a:t>BaFin</a:t>
            </a:r>
            <a:r>
              <a:rPr lang="pt-BR" altLang="pt-BR" sz="2100" dirty="0"/>
              <a:t>)</a:t>
            </a:r>
          </a:p>
          <a:p>
            <a:pPr algn="just"/>
            <a:r>
              <a:rPr lang="pt-BR" altLang="pt-BR" sz="2100" dirty="0"/>
              <a:t>Futura </a:t>
            </a:r>
            <a:r>
              <a:rPr lang="pt-BR" altLang="pt-BR" sz="2100" b="1" dirty="0"/>
              <a:t>norma da CVM sobre informações mínimas a serem divulgadas para investidores </a:t>
            </a:r>
            <a:r>
              <a:rPr lang="pt-BR" altLang="pt-BR" sz="2100" dirty="0"/>
              <a:t>(Formulário de Referência) deve incluir a descrição de </a:t>
            </a:r>
            <a:r>
              <a:rPr lang="pt-BR" altLang="pt-BR" sz="2100" b="1" dirty="0"/>
              <a:t>processos administrativos e judiciais em matéria tributária (e valores envolvidos)</a:t>
            </a:r>
          </a:p>
          <a:p>
            <a:pPr algn="just"/>
            <a:r>
              <a:rPr lang="pt-BR" altLang="pt-BR" sz="2100" b="1" dirty="0"/>
              <a:t>Reguladores bancários</a:t>
            </a:r>
            <a:r>
              <a:rPr lang="pt-BR" altLang="pt-BR" sz="2100" dirty="0"/>
              <a:t>, em regra, ainda não exigem análise de situação fiscal na análise de crédito – há muito espaço para avançar</a:t>
            </a:r>
          </a:p>
          <a:p>
            <a:pPr marL="68580" indent="0" algn="just">
              <a:buNone/>
            </a:pPr>
            <a:endParaRPr lang="pt-BR" altLang="pt-BR" sz="2100" dirty="0"/>
          </a:p>
          <a:p>
            <a:pPr marL="68580" indent="0" algn="just">
              <a:buNone/>
            </a:pPr>
            <a:endParaRPr lang="pt-BR" altLang="pt-BR" dirty="0"/>
          </a:p>
          <a:p>
            <a:pPr algn="just"/>
            <a:endParaRPr lang="pt-BR" alt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B2BBE2-84D8-4570-9E1E-44A5E052BEB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" y="34833"/>
            <a:ext cx="1871773" cy="105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548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560840" cy="576064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r>
              <a:rPr lang="pt-BR" sz="2400" b="1" dirty="0"/>
              <a:t>Para manter contato</a:t>
            </a:r>
            <a:endParaRPr lang="pt-BR" sz="27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340768"/>
            <a:ext cx="7920880" cy="4968552"/>
          </a:xfrm>
        </p:spPr>
        <p:txBody>
          <a:bodyPr>
            <a:noAutofit/>
          </a:bodyPr>
          <a:lstStyle/>
          <a:p>
            <a:pPr algn="just">
              <a:buFontTx/>
              <a:buChar char="-"/>
            </a:pPr>
            <a:endParaRPr lang="pt-BR" sz="2200" dirty="0"/>
          </a:p>
          <a:p>
            <a:pPr algn="just">
              <a:buFontTx/>
              <a:buChar char="-"/>
            </a:pPr>
            <a:endParaRPr lang="pt-BR" sz="2200" dirty="0"/>
          </a:p>
          <a:p>
            <a:pPr algn="just">
              <a:buFontTx/>
              <a:buChar char="-"/>
            </a:pPr>
            <a:endParaRPr lang="pt-BR" sz="2200" dirty="0"/>
          </a:p>
          <a:p>
            <a:pPr algn="just">
              <a:buFontTx/>
              <a:buChar char="-"/>
            </a:pPr>
            <a:endParaRPr lang="pt-BR" sz="2200" dirty="0"/>
          </a:p>
          <a:p>
            <a:pPr marL="68580" indent="0" algn="ctr">
              <a:buNone/>
            </a:pPr>
            <a:r>
              <a:rPr lang="pt-BR" sz="2200" b="1" dirty="0"/>
              <a:t>www.sisctm.com.br</a:t>
            </a:r>
          </a:p>
          <a:p>
            <a:pPr algn="just">
              <a:buFontTx/>
              <a:buChar char="-"/>
            </a:pPr>
            <a:endParaRPr lang="pt-BR" sz="2200" b="1" dirty="0"/>
          </a:p>
          <a:p>
            <a:pPr marL="68580" indent="0" algn="just">
              <a:buNone/>
            </a:pPr>
            <a:r>
              <a:rPr lang="pt-BR" sz="2200" b="1" dirty="0">
                <a:hlinkClick r:id="rId2"/>
              </a:rPr>
              <a:t>lumoessa@hotmail.com</a:t>
            </a:r>
            <a:endParaRPr lang="pt-BR" sz="2200" b="1" dirty="0"/>
          </a:p>
          <a:p>
            <a:pPr marL="68580" indent="0" algn="just">
              <a:buNone/>
            </a:pPr>
            <a:r>
              <a:rPr lang="pt-BR" sz="2200" b="1" dirty="0">
                <a:hlinkClick r:id="rId3"/>
              </a:rPr>
              <a:t>luciane.moessa@sisctm.com.br</a:t>
            </a:r>
            <a:endParaRPr lang="pt-BR" sz="2200" b="1" dirty="0"/>
          </a:p>
          <a:p>
            <a:pPr marL="68580" indent="0" algn="ctr">
              <a:buNone/>
            </a:pPr>
            <a:endParaRPr lang="pt-BR" sz="2200" dirty="0"/>
          </a:p>
          <a:p>
            <a:pPr marL="68580" indent="0" algn="ctr">
              <a:buNone/>
            </a:pPr>
            <a:r>
              <a:rPr lang="pt-BR" sz="2200" b="1" dirty="0"/>
              <a:t>Obrigada!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773A8FB-4BEF-4CA2-8FE4-AE2E204BCBB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113" y="1556792"/>
            <a:ext cx="1871773" cy="105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484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60840" cy="864096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r>
              <a:rPr lang="pt-BR" sz="2800" b="1" dirty="0"/>
              <a:t>Divulgação de temas tributários </a:t>
            </a:r>
            <a:br>
              <a:rPr lang="pt-BR" sz="2800" b="1" dirty="0"/>
            </a:br>
            <a:r>
              <a:rPr lang="pt-BR" sz="2800" b="1" dirty="0"/>
              <a:t>por empresas abertas a investimentos</a:t>
            </a:r>
            <a:endParaRPr lang="pt-BR" sz="27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5556" y="1656590"/>
            <a:ext cx="7992888" cy="4608511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pt-BR" altLang="pt-BR" b="1" dirty="0"/>
              <a:t>Global </a:t>
            </a:r>
            <a:r>
              <a:rPr lang="pt-BR" altLang="pt-BR" b="1" dirty="0" err="1"/>
              <a:t>reporting</a:t>
            </a:r>
            <a:r>
              <a:rPr lang="pt-BR" altLang="pt-BR" b="1" dirty="0"/>
              <a:t> </a:t>
            </a:r>
            <a:r>
              <a:rPr lang="pt-BR" altLang="pt-BR" b="1" dirty="0" err="1"/>
              <a:t>initiative</a:t>
            </a:r>
            <a:r>
              <a:rPr lang="pt-BR" altLang="pt-BR" b="1" dirty="0"/>
              <a:t> (GRI)</a:t>
            </a:r>
          </a:p>
          <a:p>
            <a:pPr marL="68580" indent="0" algn="just">
              <a:buNone/>
            </a:pPr>
            <a:r>
              <a:rPr lang="pt-BR" altLang="pt-BR" dirty="0"/>
              <a:t>www.globalreporting.org</a:t>
            </a:r>
          </a:p>
          <a:p>
            <a:pPr algn="just"/>
            <a:endParaRPr lang="pt-BR" altLang="pt-BR" dirty="0"/>
          </a:p>
          <a:p>
            <a:pPr algn="just"/>
            <a:r>
              <a:rPr lang="pt-BR" altLang="pt-BR" dirty="0"/>
              <a:t>GRI é um dos principais padrões globais de </a:t>
            </a:r>
            <a:r>
              <a:rPr lang="pt-BR" altLang="pt-BR" u="sng" dirty="0"/>
              <a:t>divulgação de informações em matéria de sustentabilidade por empresas abertas </a:t>
            </a:r>
            <a:r>
              <a:rPr lang="pt-BR" altLang="pt-BR" dirty="0"/>
              <a:t>(listadas ou não em Bolsas de Valores). Os relatórios em matéria de sustentabilidade incluem informações ambientais e sociais e podem estar integrados ao relatório anual ou separados.</a:t>
            </a:r>
          </a:p>
          <a:p>
            <a:pPr algn="just"/>
            <a:r>
              <a:rPr lang="pt-BR" altLang="pt-BR" dirty="0"/>
              <a:t>Em 2019, o </a:t>
            </a:r>
            <a:r>
              <a:rPr lang="pt-BR" altLang="pt-BR" b="1" dirty="0"/>
              <a:t>GRI elaborou pela primeira vez o seu padrão sobre “Tributos”.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B2BBE2-84D8-4570-9E1E-44A5E052BEB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" y="34833"/>
            <a:ext cx="1871773" cy="105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5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60840" cy="864096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r>
              <a:rPr lang="pt-BR" sz="2800" b="1" dirty="0"/>
              <a:t>Divulgação de temas tributários </a:t>
            </a:r>
            <a:br>
              <a:rPr lang="pt-BR" sz="2800" b="1" dirty="0"/>
            </a:br>
            <a:r>
              <a:rPr lang="pt-BR" sz="2800" b="1" dirty="0"/>
              <a:t>por empresas abertas a investimentos</a:t>
            </a:r>
            <a:endParaRPr lang="pt-BR" sz="27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700808"/>
            <a:ext cx="7992888" cy="4608511"/>
          </a:xfrm>
        </p:spPr>
        <p:txBody>
          <a:bodyPr>
            <a:noAutofit/>
          </a:bodyPr>
          <a:lstStyle/>
          <a:p>
            <a:pPr algn="just"/>
            <a:r>
              <a:rPr lang="pt-BR" altLang="pt-BR" dirty="0"/>
              <a:t>Esse padrão, contudo, está focado em questões de </a:t>
            </a:r>
            <a:r>
              <a:rPr lang="pt-BR" altLang="pt-BR" b="1" dirty="0"/>
              <a:t>governança</a:t>
            </a:r>
            <a:r>
              <a:rPr lang="pt-BR" altLang="pt-BR" dirty="0"/>
              <a:t>, mais do que em </a:t>
            </a:r>
            <a:r>
              <a:rPr lang="pt-BR" altLang="pt-BR" b="1" dirty="0"/>
              <a:t>dados relevantes</a:t>
            </a:r>
            <a:r>
              <a:rPr lang="pt-BR" altLang="pt-BR" dirty="0"/>
              <a:t>. Exige-se que as empresas relatem sua “abordagem tributária”, incluindo:</a:t>
            </a:r>
          </a:p>
          <a:p>
            <a:pPr algn="just">
              <a:buFontTx/>
              <a:buChar char="-"/>
            </a:pPr>
            <a:r>
              <a:rPr lang="pt-BR" altLang="pt-BR" dirty="0"/>
              <a:t>Estratégia fiscal</a:t>
            </a:r>
          </a:p>
          <a:p>
            <a:pPr algn="just">
              <a:buFontTx/>
              <a:buChar char="-"/>
            </a:pPr>
            <a:r>
              <a:rPr lang="pt-BR" altLang="pt-BR" dirty="0"/>
              <a:t>Órgão encarregado de analisar e aprovar a estratégia fiscal e frequência com que isso ocorre</a:t>
            </a:r>
          </a:p>
          <a:p>
            <a:pPr algn="just">
              <a:buFontTx/>
              <a:buChar char="-"/>
            </a:pPr>
            <a:r>
              <a:rPr lang="pt-BR" altLang="pt-BR" dirty="0"/>
              <a:t>abordagem para conformidade regulatória</a:t>
            </a:r>
          </a:p>
          <a:p>
            <a:pPr algn="just">
              <a:buFontTx/>
              <a:buChar char="-"/>
            </a:pPr>
            <a:r>
              <a:rPr lang="pt-BR" altLang="pt-BR" dirty="0"/>
              <a:t>como a abordagem tributária está vinculada às estratégias de negócios e de desenvolvimento sustentável da organização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B2BBE2-84D8-4570-9E1E-44A5E052BEB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" y="34833"/>
            <a:ext cx="1871773" cy="105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24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60840" cy="720080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r>
              <a:rPr lang="pt-BR" sz="2800" b="1" dirty="0"/>
              <a:t>Divulgação de temas tributários </a:t>
            </a:r>
            <a:br>
              <a:rPr lang="pt-BR" sz="2800" b="1" dirty="0"/>
            </a:br>
            <a:r>
              <a:rPr lang="pt-BR" sz="2800" b="1" dirty="0"/>
              <a:t>por empresas abertas a investimentos</a:t>
            </a:r>
            <a:endParaRPr lang="pt-BR" sz="27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484784"/>
            <a:ext cx="7992888" cy="4824535"/>
          </a:xfrm>
        </p:spPr>
        <p:txBody>
          <a:bodyPr>
            <a:noAutofit/>
          </a:bodyPr>
          <a:lstStyle/>
          <a:p>
            <a:pPr algn="just"/>
            <a:r>
              <a:rPr lang="pt-BR" altLang="pt-BR" sz="2100" b="1" dirty="0"/>
              <a:t>Estratégia fiscal</a:t>
            </a:r>
            <a:r>
              <a:rPr lang="pt-BR" altLang="pt-BR" sz="2100" dirty="0"/>
              <a:t> inclui: </a:t>
            </a:r>
          </a:p>
          <a:p>
            <a:pPr algn="just">
              <a:buFontTx/>
              <a:buChar char="-"/>
            </a:pPr>
            <a:r>
              <a:rPr lang="pt-BR" altLang="pt-BR" sz="2100" dirty="0"/>
              <a:t>planejamento tributário </a:t>
            </a:r>
            <a:r>
              <a:rPr lang="pt-BR" altLang="pt-BR" sz="2100" dirty="0">
                <a:highlight>
                  <a:srgbClr val="FFFF00"/>
                </a:highlight>
              </a:rPr>
              <a:t>[ideal: </a:t>
            </a:r>
            <a:r>
              <a:rPr lang="pt-BR" altLang="pt-BR" sz="2100" dirty="0" err="1">
                <a:highlight>
                  <a:srgbClr val="FFFF00"/>
                </a:highlight>
              </a:rPr>
              <a:t>tb</a:t>
            </a:r>
            <a:r>
              <a:rPr lang="pt-BR" altLang="pt-BR" sz="2100" dirty="0">
                <a:highlight>
                  <a:srgbClr val="FFFF00"/>
                </a:highlight>
              </a:rPr>
              <a:t> dentro de cada país]</a:t>
            </a:r>
            <a:r>
              <a:rPr lang="pt-BR" altLang="pt-BR" sz="2100" dirty="0"/>
              <a:t>; </a:t>
            </a:r>
          </a:p>
          <a:p>
            <a:pPr algn="just">
              <a:buFontTx/>
              <a:buChar char="-"/>
            </a:pPr>
            <a:r>
              <a:rPr lang="pt-BR" altLang="pt-BR" sz="2100" dirty="0"/>
              <a:t>“visão geral do seu uso de paraísos fiscais”; </a:t>
            </a:r>
          </a:p>
          <a:p>
            <a:pPr algn="just">
              <a:buFontTx/>
              <a:buChar char="-"/>
            </a:pPr>
            <a:r>
              <a:rPr lang="pt-BR" altLang="pt-BR" sz="2100" dirty="0"/>
              <a:t>tipos de incentivos fiscais que a beneficiam;</a:t>
            </a:r>
          </a:p>
          <a:p>
            <a:pPr algn="just">
              <a:buFontTx/>
              <a:buChar char="-"/>
            </a:pPr>
            <a:r>
              <a:rPr lang="pt-BR" altLang="pt-BR" sz="2100" dirty="0"/>
              <a:t>abordagem para preço de transferência.</a:t>
            </a:r>
          </a:p>
          <a:p>
            <a:pPr algn="just"/>
            <a:r>
              <a:rPr lang="pt-BR" altLang="pt-BR" sz="2100" dirty="0"/>
              <a:t>Quanto à </a:t>
            </a:r>
            <a:r>
              <a:rPr lang="pt-BR" altLang="pt-BR" sz="2100" b="1" dirty="0"/>
              <a:t>vinculação da abordagem tributária às suas atividades comerciais e sua estratégia de desenvolvimento sustentável</a:t>
            </a:r>
            <a:r>
              <a:rPr lang="pt-BR" altLang="pt-BR" sz="2100" dirty="0"/>
              <a:t>, a organização deve explicar:</a:t>
            </a:r>
          </a:p>
          <a:p>
            <a:pPr algn="just">
              <a:buFontTx/>
              <a:buChar char="-"/>
            </a:pPr>
            <a:r>
              <a:rPr lang="pt-BR" altLang="pt-BR" sz="2100" dirty="0"/>
              <a:t>se ela considerou os impactos socioeconômicos de sua abordagem tributária;</a:t>
            </a:r>
          </a:p>
          <a:p>
            <a:pPr algn="just">
              <a:buFontTx/>
              <a:buChar char="-"/>
            </a:pPr>
            <a:r>
              <a:rPr lang="pt-BR" altLang="pt-BR" sz="2100" dirty="0"/>
              <a:t>alinhamento entre sua abordagem tributária e seus compromissos para com o desenvolvimento sustentável nas jurisdições em que opera</a:t>
            </a:r>
          </a:p>
          <a:p>
            <a:pPr algn="just">
              <a:buFontTx/>
              <a:buChar char="-"/>
            </a:pPr>
            <a:endParaRPr lang="pt-BR" altLang="pt-BR" dirty="0"/>
          </a:p>
          <a:p>
            <a:pPr algn="just"/>
            <a:endParaRPr lang="pt-BR" altLang="pt-BR" dirty="0"/>
          </a:p>
          <a:p>
            <a:pPr algn="just">
              <a:buFontTx/>
              <a:buChar char="-"/>
            </a:pPr>
            <a:endParaRPr lang="pt-BR" altLang="pt-BR" dirty="0"/>
          </a:p>
          <a:p>
            <a:pPr algn="just"/>
            <a:endParaRPr lang="pt-BR" alt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B2BBE2-84D8-4570-9E1E-44A5E052BEB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" y="34833"/>
            <a:ext cx="1871773" cy="105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82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60840" cy="770790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r>
              <a:rPr lang="pt-BR" sz="2800" b="1" dirty="0"/>
              <a:t>Divulgação de temas tributários </a:t>
            </a:r>
            <a:br>
              <a:rPr lang="pt-BR" sz="2800" b="1" dirty="0"/>
            </a:br>
            <a:r>
              <a:rPr lang="pt-BR" sz="2800" b="1" dirty="0"/>
              <a:t>por empresas abertas a investimentos</a:t>
            </a:r>
            <a:endParaRPr lang="pt-BR" sz="27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340768"/>
            <a:ext cx="7992888" cy="4968551"/>
          </a:xfrm>
        </p:spPr>
        <p:txBody>
          <a:bodyPr>
            <a:noAutofit/>
          </a:bodyPr>
          <a:lstStyle/>
          <a:p>
            <a:pPr algn="just"/>
            <a:r>
              <a:rPr lang="pt-BR" altLang="pt-BR" sz="2000" b="1" dirty="0"/>
              <a:t>Governança, controle e gestão de risco fiscal</a:t>
            </a:r>
            <a:r>
              <a:rPr lang="pt-BR" altLang="pt-BR" sz="2000" dirty="0"/>
              <a:t> inclui: </a:t>
            </a:r>
          </a:p>
          <a:p>
            <a:pPr algn="just">
              <a:buFontTx/>
              <a:buChar char="-"/>
            </a:pPr>
            <a:r>
              <a:rPr lang="pt-BR" altLang="pt-BR" sz="2000" dirty="0"/>
              <a:t>descrição do cargo de nível executivo responsável pela conformidade com a sua estratégia fiscal; </a:t>
            </a:r>
          </a:p>
          <a:p>
            <a:pPr algn="just">
              <a:buFontTx/>
              <a:buChar char="-"/>
            </a:pPr>
            <a:r>
              <a:rPr lang="pt-BR" altLang="pt-BR" sz="2000" dirty="0"/>
              <a:t>como os riscos fiscais são identificados, geridos e monitorados; </a:t>
            </a:r>
          </a:p>
          <a:p>
            <a:pPr algn="just">
              <a:buFontTx/>
              <a:buChar char="-"/>
            </a:pPr>
            <a:r>
              <a:rPr lang="pt-BR" altLang="pt-BR" sz="2000" dirty="0"/>
              <a:t>como é avaliada a estrutura de controle fiscal.</a:t>
            </a:r>
          </a:p>
          <a:p>
            <a:pPr marL="68580" indent="0" algn="just">
              <a:buNone/>
            </a:pPr>
            <a:r>
              <a:rPr lang="pt-BR" altLang="pt-BR" sz="2000" u="sng" dirty="0"/>
              <a:t>Exemplos do que isso significa</a:t>
            </a:r>
            <a:r>
              <a:rPr lang="pt-BR" altLang="pt-BR" sz="2000" dirty="0"/>
              <a:t>:</a:t>
            </a:r>
          </a:p>
          <a:p>
            <a:pPr algn="just">
              <a:buFontTx/>
              <a:buChar char="-"/>
            </a:pPr>
            <a:r>
              <a:rPr lang="pt-BR" altLang="pt-BR" sz="2000" dirty="0"/>
              <a:t>esclarecer seu apetite ao risco;</a:t>
            </a:r>
          </a:p>
          <a:p>
            <a:pPr algn="just">
              <a:buFontTx/>
              <a:buChar char="-"/>
            </a:pPr>
            <a:r>
              <a:rPr lang="pt-BR" altLang="pt-BR" sz="2000" dirty="0"/>
              <a:t>treinamentos sobre conformidade tributária e sobre a vinculação entre sua abordagem na matéria e sua estratégia de negócios;</a:t>
            </a:r>
          </a:p>
          <a:p>
            <a:pPr algn="just">
              <a:buFontTx/>
              <a:buChar char="-"/>
            </a:pPr>
            <a:r>
              <a:rPr lang="pt-BR" altLang="pt-BR" sz="2000" dirty="0"/>
              <a:t>sistemas de remuneração e incentivo para os responsáveis pela implementação da estratégia fiscal;</a:t>
            </a:r>
          </a:p>
          <a:p>
            <a:pPr algn="just">
              <a:buFontTx/>
              <a:buChar char="-"/>
            </a:pPr>
            <a:r>
              <a:rPr lang="pt-BR" altLang="pt-BR" sz="2000" dirty="0"/>
              <a:t>mecanismos para relato de indícios de comportamentos antiéticos ou ilícitos na matéria.</a:t>
            </a:r>
          </a:p>
          <a:p>
            <a:pPr algn="just"/>
            <a:endParaRPr lang="pt-BR" altLang="pt-BR" dirty="0"/>
          </a:p>
          <a:p>
            <a:pPr algn="just">
              <a:buFontTx/>
              <a:buChar char="-"/>
            </a:pPr>
            <a:endParaRPr lang="pt-BR" altLang="pt-BR" dirty="0"/>
          </a:p>
          <a:p>
            <a:pPr algn="just"/>
            <a:endParaRPr lang="pt-BR" alt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B2BBE2-84D8-4570-9E1E-44A5E052BEB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" y="34833"/>
            <a:ext cx="1871773" cy="105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016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60840" cy="720080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r>
              <a:rPr lang="pt-BR" sz="2800" b="1" dirty="0"/>
              <a:t>Divulgação de temas tributários </a:t>
            </a:r>
            <a:br>
              <a:rPr lang="pt-BR" sz="2800" b="1" dirty="0"/>
            </a:br>
            <a:r>
              <a:rPr lang="pt-BR" sz="2800" b="1" dirty="0"/>
              <a:t>por empresas abertas a investimentos</a:t>
            </a:r>
            <a:endParaRPr lang="pt-BR" sz="27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484784"/>
            <a:ext cx="7992888" cy="4824535"/>
          </a:xfrm>
        </p:spPr>
        <p:txBody>
          <a:bodyPr>
            <a:noAutofit/>
          </a:bodyPr>
          <a:lstStyle/>
          <a:p>
            <a:pPr algn="just"/>
            <a:r>
              <a:rPr lang="pt-BR" altLang="pt-BR" sz="2300" b="1" dirty="0"/>
              <a:t>Relacionamento com partes interessadas</a:t>
            </a:r>
            <a:r>
              <a:rPr lang="pt-BR" altLang="pt-BR" sz="2300" dirty="0"/>
              <a:t>: </a:t>
            </a:r>
          </a:p>
          <a:p>
            <a:pPr algn="just">
              <a:buFontTx/>
              <a:buChar char="-"/>
            </a:pPr>
            <a:r>
              <a:rPr lang="pt-BR" altLang="pt-BR" sz="2300" dirty="0"/>
              <a:t>abordagem p/ relacionamento com autoridades fiscais;</a:t>
            </a:r>
          </a:p>
          <a:p>
            <a:pPr algn="just">
              <a:buFontTx/>
              <a:buChar char="-"/>
            </a:pPr>
            <a:r>
              <a:rPr lang="pt-BR" altLang="pt-BR" sz="2300" dirty="0"/>
              <a:t>abordagem para ações de </a:t>
            </a:r>
            <a:r>
              <a:rPr lang="pt-BR" altLang="pt-BR" sz="2300" i="1" dirty="0" err="1"/>
              <a:t>advocacy</a:t>
            </a:r>
            <a:r>
              <a:rPr lang="pt-BR" altLang="pt-BR" sz="2300" dirty="0"/>
              <a:t> na matéria; </a:t>
            </a:r>
          </a:p>
          <a:p>
            <a:pPr algn="just">
              <a:buFontTx/>
              <a:buChar char="-"/>
            </a:pPr>
            <a:r>
              <a:rPr lang="pt-BR" altLang="pt-BR" sz="2300" dirty="0"/>
              <a:t>processos para coletar e avaliar manifestações de partes interessadas.</a:t>
            </a:r>
          </a:p>
          <a:p>
            <a:pPr algn="just"/>
            <a:r>
              <a:rPr lang="pt-BR" altLang="pt-BR" sz="2300" b="1" dirty="0"/>
              <a:t>Relato país a país – informações mínimas</a:t>
            </a:r>
          </a:p>
          <a:p>
            <a:pPr algn="just">
              <a:buFontTx/>
              <a:buChar char="-"/>
            </a:pPr>
            <a:r>
              <a:rPr lang="pt-BR" altLang="pt-BR" sz="2300" dirty="0"/>
              <a:t>todas as jurisdições onde opera</a:t>
            </a:r>
          </a:p>
          <a:p>
            <a:pPr algn="just">
              <a:buFontTx/>
              <a:buChar char="-"/>
            </a:pPr>
            <a:r>
              <a:rPr lang="pt-BR" altLang="pt-BR" sz="2300" dirty="0"/>
              <a:t>atividades, número de empregados e receitas obtidas em cada uma das jurisdições</a:t>
            </a:r>
          </a:p>
          <a:p>
            <a:pPr algn="just">
              <a:buFontTx/>
              <a:buChar char="-"/>
            </a:pPr>
            <a:r>
              <a:rPr lang="pt-BR" altLang="pt-BR" sz="2300" dirty="0"/>
              <a:t>lucros obtidos e Imposto de Renda pago em cada uma das jurisdições </a:t>
            </a:r>
          </a:p>
          <a:p>
            <a:pPr algn="just"/>
            <a:endParaRPr lang="pt-BR" alt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B2BBE2-84D8-4570-9E1E-44A5E052BEB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" y="34833"/>
            <a:ext cx="1871773" cy="105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103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60840" cy="720080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r>
              <a:rPr lang="pt-BR" sz="2800" b="1" dirty="0"/>
              <a:t>Divulgação de temas tributários </a:t>
            </a:r>
            <a:br>
              <a:rPr lang="pt-BR" sz="2800" b="1" dirty="0"/>
            </a:br>
            <a:r>
              <a:rPr lang="pt-BR" sz="2800" b="1" dirty="0"/>
              <a:t>por empresas abertas a investimentos</a:t>
            </a:r>
            <a:endParaRPr lang="pt-BR" sz="27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484784"/>
            <a:ext cx="7776864" cy="4824535"/>
          </a:xfrm>
        </p:spPr>
        <p:txBody>
          <a:bodyPr>
            <a:noAutofit/>
          </a:bodyPr>
          <a:lstStyle/>
          <a:p>
            <a:pPr algn="just"/>
            <a:r>
              <a:rPr lang="pt-BR" altLang="pt-BR" b="1" dirty="0"/>
              <a:t>Informações adicionais que se </a:t>
            </a:r>
            <a:r>
              <a:rPr lang="pt-BR" altLang="pt-BR" b="1" u="sng" dirty="0"/>
              <a:t>recomenda</a:t>
            </a:r>
            <a:r>
              <a:rPr lang="pt-BR" altLang="pt-BR" b="1" dirty="0"/>
              <a:t> relatar (país a país):</a:t>
            </a:r>
          </a:p>
          <a:p>
            <a:pPr algn="just">
              <a:buFontTx/>
              <a:buChar char="-"/>
            </a:pPr>
            <a:r>
              <a:rPr lang="pt-BR" altLang="pt-BR" dirty="0"/>
              <a:t>total das remunerações a empregados e tributos descontados destes;</a:t>
            </a:r>
          </a:p>
          <a:p>
            <a:pPr algn="just">
              <a:buFontTx/>
              <a:buChar char="-"/>
            </a:pPr>
            <a:r>
              <a:rPr lang="pt-BR" altLang="pt-BR" dirty="0"/>
              <a:t>total de outros tributos pagos (além do IR);</a:t>
            </a:r>
          </a:p>
          <a:p>
            <a:pPr algn="just">
              <a:buFontTx/>
              <a:buChar char="-"/>
            </a:pPr>
            <a:r>
              <a:rPr lang="pt-BR" altLang="pt-BR" dirty="0"/>
              <a:t>total de tributos arrecadados na fonte;</a:t>
            </a:r>
          </a:p>
          <a:p>
            <a:pPr algn="just">
              <a:buFontTx/>
              <a:buChar char="-"/>
            </a:pPr>
            <a:r>
              <a:rPr lang="pt-BR" altLang="pt-BR" dirty="0"/>
              <a:t>prazo de duração estimado de eventuais benefícios fiscais;</a:t>
            </a:r>
          </a:p>
          <a:p>
            <a:pPr algn="just">
              <a:buFontTx/>
              <a:buChar char="-"/>
            </a:pPr>
            <a:r>
              <a:rPr lang="pt-BR" altLang="pt-BR" dirty="0"/>
              <a:t>valor total de “posições tributárias que não foram acordadas com as autoridades fiscais”;</a:t>
            </a:r>
          </a:p>
          <a:p>
            <a:pPr algn="just">
              <a:buFontTx/>
              <a:buChar char="-"/>
            </a:pPr>
            <a:r>
              <a:rPr lang="pt-BR" altLang="pt-BR" dirty="0"/>
              <a:t>saldo da dívida </a:t>
            </a:r>
            <a:r>
              <a:rPr lang="pt-BR" altLang="pt-BR" dirty="0" err="1"/>
              <a:t>intra-empresa</a:t>
            </a:r>
            <a:r>
              <a:rPr lang="pt-BR" altLang="pt-BR" dirty="0"/>
              <a:t> e base de cálculo da taxa de juros pagos sobre a dívida.</a:t>
            </a:r>
          </a:p>
          <a:p>
            <a:pPr marL="68580" indent="0" algn="just">
              <a:buNone/>
            </a:pPr>
            <a:endParaRPr lang="pt-BR" altLang="pt-BR" dirty="0"/>
          </a:p>
          <a:p>
            <a:pPr algn="just"/>
            <a:endParaRPr lang="pt-BR" alt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B2BBE2-84D8-4570-9E1E-44A5E052BEB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" y="34833"/>
            <a:ext cx="1871773" cy="105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34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60840" cy="720080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r>
              <a:rPr lang="pt-BR" sz="2800" b="1" dirty="0"/>
              <a:t>Divulgação de temas tributários </a:t>
            </a:r>
            <a:br>
              <a:rPr lang="pt-BR" sz="2800" b="1" dirty="0"/>
            </a:br>
            <a:r>
              <a:rPr lang="pt-BR" sz="2800" b="1" dirty="0"/>
              <a:t>por empresas abertas a investimentos</a:t>
            </a:r>
            <a:endParaRPr lang="pt-BR" sz="27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484784"/>
            <a:ext cx="7776864" cy="4824535"/>
          </a:xfrm>
        </p:spPr>
        <p:txBody>
          <a:bodyPr>
            <a:noAutofit/>
          </a:bodyPr>
          <a:lstStyle/>
          <a:p>
            <a:pPr algn="just"/>
            <a:r>
              <a:rPr lang="pt-BR" altLang="pt-BR" sz="2300" b="1" dirty="0"/>
              <a:t>Informações relevantes para um investidor comprometido com o Desenvolvimento Sustentável no relato país a país:</a:t>
            </a:r>
          </a:p>
          <a:p>
            <a:pPr algn="just">
              <a:buFontTx/>
              <a:buChar char="-"/>
            </a:pPr>
            <a:r>
              <a:rPr lang="pt-BR" altLang="pt-BR" sz="2300" dirty="0"/>
              <a:t>percentual das receitas de vendas obtidas X percentual da produção X percentual dos tributos pagos em cada uma das jurisdições (em comparação com os resultados globais da organização)</a:t>
            </a:r>
          </a:p>
          <a:p>
            <a:pPr algn="just">
              <a:buFontTx/>
              <a:buChar char="-"/>
            </a:pPr>
            <a:r>
              <a:rPr lang="pt-BR" altLang="pt-BR" sz="2300" b="1" dirty="0"/>
              <a:t>carga tributária total</a:t>
            </a:r>
            <a:r>
              <a:rPr lang="pt-BR" altLang="pt-BR" sz="2300" dirty="0"/>
              <a:t> em cada uma das jurisdições (percentual e valores recolhidos)</a:t>
            </a:r>
          </a:p>
          <a:p>
            <a:pPr algn="just">
              <a:buFontTx/>
              <a:buChar char="-"/>
            </a:pPr>
            <a:r>
              <a:rPr lang="pt-BR" altLang="pt-BR" sz="2300" dirty="0"/>
              <a:t>valor total da produção e valor total das vendas em cada uma das jurisdições</a:t>
            </a:r>
          </a:p>
          <a:p>
            <a:pPr algn="just">
              <a:buFontTx/>
              <a:buChar char="-"/>
            </a:pPr>
            <a:r>
              <a:rPr lang="pt-BR" altLang="pt-BR" sz="2300" dirty="0"/>
              <a:t>valores controversos e avaliação de riscos efetivos</a:t>
            </a:r>
          </a:p>
          <a:p>
            <a:pPr algn="just">
              <a:buFontTx/>
              <a:buChar char="-"/>
            </a:pPr>
            <a:endParaRPr lang="pt-BR" altLang="pt-BR" sz="2300" dirty="0"/>
          </a:p>
          <a:p>
            <a:pPr marL="68580" indent="0" algn="just">
              <a:buNone/>
            </a:pPr>
            <a:endParaRPr lang="pt-BR" altLang="pt-BR" dirty="0"/>
          </a:p>
          <a:p>
            <a:pPr algn="just"/>
            <a:endParaRPr lang="pt-BR" alt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B2BBE2-84D8-4570-9E1E-44A5E052BEB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" y="34833"/>
            <a:ext cx="1871773" cy="105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001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60840" cy="720080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br>
              <a:rPr lang="pt-BR" sz="2400" b="1" dirty="0"/>
            </a:br>
            <a:r>
              <a:rPr lang="pt-BR" sz="2800" b="1" dirty="0"/>
              <a:t>Divulgação de temas tributários </a:t>
            </a:r>
            <a:br>
              <a:rPr lang="pt-BR" sz="2800" b="1" dirty="0"/>
            </a:br>
            <a:r>
              <a:rPr lang="pt-BR" sz="2800" b="1" dirty="0"/>
              <a:t>por empresas abertas a investimentos</a:t>
            </a:r>
            <a:endParaRPr lang="pt-BR" sz="27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484784"/>
            <a:ext cx="7848872" cy="4968552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t-BR" altLang="pt-BR" b="1" dirty="0"/>
              <a:t>Outros padrões relevantes</a:t>
            </a:r>
          </a:p>
          <a:p>
            <a:pPr algn="just"/>
            <a:r>
              <a:rPr lang="pt-BR" altLang="pt-BR" sz="2100" b="1" dirty="0"/>
              <a:t>OCDE</a:t>
            </a:r>
            <a:r>
              <a:rPr lang="pt-BR" altLang="pt-BR" sz="2100" dirty="0"/>
              <a:t>: </a:t>
            </a:r>
          </a:p>
          <a:p>
            <a:pPr marL="68580" indent="0" algn="just">
              <a:buNone/>
            </a:pPr>
            <a:r>
              <a:rPr lang="pt-BR" altLang="pt-BR" sz="2100" dirty="0"/>
              <a:t>- OECD </a:t>
            </a:r>
            <a:r>
              <a:rPr lang="pt-BR" altLang="pt-BR" sz="2100" dirty="0" err="1"/>
              <a:t>Guidelines</a:t>
            </a:r>
            <a:r>
              <a:rPr lang="pt-BR" altLang="pt-BR" sz="2100" dirty="0"/>
              <a:t> for </a:t>
            </a:r>
            <a:r>
              <a:rPr lang="pt-BR" altLang="pt-BR" sz="2100" dirty="0" err="1"/>
              <a:t>Multinational</a:t>
            </a:r>
            <a:r>
              <a:rPr lang="pt-BR" altLang="pt-BR" sz="2100" dirty="0"/>
              <a:t> </a:t>
            </a:r>
            <a:r>
              <a:rPr lang="pt-BR" altLang="pt-BR" sz="2100" dirty="0" err="1"/>
              <a:t>Enterprises</a:t>
            </a:r>
            <a:r>
              <a:rPr lang="pt-BR" altLang="pt-BR" sz="2100" dirty="0"/>
              <a:t> (2011):</a:t>
            </a:r>
          </a:p>
          <a:p>
            <a:pPr marL="68580" indent="0" algn="just">
              <a:buNone/>
            </a:pPr>
            <a:r>
              <a:rPr lang="pt-BR" altLang="pt-BR" sz="2100" dirty="0">
                <a:hlinkClick r:id="rId2"/>
              </a:rPr>
              <a:t>https://mneguidelines.oecd.org/mneguidelines/</a:t>
            </a:r>
            <a:endParaRPr lang="pt-BR" altLang="pt-BR" sz="2100" dirty="0"/>
          </a:p>
          <a:p>
            <a:pPr marL="68580" indent="0" algn="just">
              <a:buNone/>
            </a:pPr>
            <a:r>
              <a:rPr lang="pt-BR" altLang="pt-BR" sz="2100" dirty="0"/>
              <a:t>(inclui questões tributárias)</a:t>
            </a:r>
          </a:p>
          <a:p>
            <a:pPr marL="68580" indent="0" algn="just">
              <a:buNone/>
            </a:pPr>
            <a:r>
              <a:rPr lang="pt-BR" altLang="pt-BR" sz="2100" dirty="0"/>
              <a:t>Em português: </a:t>
            </a:r>
            <a:r>
              <a:rPr lang="pt-BR" altLang="pt-BR" sz="2100" dirty="0">
                <a:hlinkClick r:id="rId3"/>
              </a:rPr>
              <a:t>https://www.gov.br/produtividade-e-comercio-exterior/pt-br/assuntos/camex/pcn/produtos/</a:t>
            </a:r>
            <a:r>
              <a:rPr lang="pt-BR" altLang="pt-BR" sz="2100" dirty="0"/>
              <a:t> </a:t>
            </a:r>
            <a:r>
              <a:rPr lang="pt-BR" altLang="pt-BR" sz="2100" u="sng" dirty="0">
                <a:solidFill>
                  <a:schemeClr val="accent6">
                    <a:lumMod val="75000"/>
                  </a:schemeClr>
                </a:solidFill>
              </a:rPr>
              <a:t>outros/diretrizes-da-ocde-edicao-completa-em-portugues-versao-final.pdf</a:t>
            </a:r>
          </a:p>
          <a:p>
            <a:pPr marL="68580" indent="0" algn="just">
              <a:buNone/>
            </a:pPr>
            <a:r>
              <a:rPr lang="pt-BR" altLang="pt-BR" sz="2100" dirty="0"/>
              <a:t>- </a:t>
            </a:r>
            <a:r>
              <a:rPr lang="pt-BR" altLang="pt-BR" sz="2100" dirty="0" err="1"/>
              <a:t>Transfer</a:t>
            </a:r>
            <a:r>
              <a:rPr lang="pt-BR" altLang="pt-BR" sz="2100" dirty="0"/>
              <a:t> </a:t>
            </a:r>
            <a:r>
              <a:rPr lang="pt-BR" altLang="pt-BR" sz="2100" dirty="0" err="1"/>
              <a:t>pricing</a:t>
            </a:r>
            <a:r>
              <a:rPr lang="pt-BR" altLang="pt-BR" sz="2100" dirty="0"/>
              <a:t> </a:t>
            </a:r>
            <a:r>
              <a:rPr lang="pt-BR" altLang="pt-BR" sz="2100" dirty="0" err="1"/>
              <a:t>guidelines</a:t>
            </a:r>
            <a:r>
              <a:rPr lang="pt-BR" altLang="pt-BR" sz="2100" dirty="0"/>
              <a:t> for </a:t>
            </a:r>
            <a:r>
              <a:rPr lang="pt-BR" altLang="pt-BR" sz="2100" dirty="0" err="1"/>
              <a:t>multinational</a:t>
            </a:r>
            <a:r>
              <a:rPr lang="pt-BR" altLang="pt-BR" sz="2100" dirty="0"/>
              <a:t> </a:t>
            </a:r>
            <a:r>
              <a:rPr lang="pt-BR" altLang="pt-BR" sz="2100" dirty="0" err="1"/>
              <a:t>enterprises</a:t>
            </a:r>
            <a:r>
              <a:rPr lang="pt-BR" altLang="pt-BR" sz="2100" dirty="0"/>
              <a:t> </a:t>
            </a:r>
            <a:r>
              <a:rPr lang="pt-BR" altLang="pt-BR" sz="2100" dirty="0" err="1"/>
              <a:t>and</a:t>
            </a:r>
            <a:r>
              <a:rPr lang="pt-BR" altLang="pt-BR" sz="2100" dirty="0"/>
              <a:t> </a:t>
            </a:r>
            <a:r>
              <a:rPr lang="pt-BR" altLang="pt-BR" sz="2100" dirty="0" err="1"/>
              <a:t>tax</a:t>
            </a:r>
            <a:r>
              <a:rPr lang="pt-BR" altLang="pt-BR" sz="2100" dirty="0"/>
              <a:t> </a:t>
            </a:r>
            <a:r>
              <a:rPr lang="pt-BR" altLang="pt-BR" sz="2100" dirty="0" err="1"/>
              <a:t>administrations</a:t>
            </a:r>
            <a:r>
              <a:rPr lang="pt-BR" altLang="pt-BR" sz="2100" dirty="0"/>
              <a:t> (2017):</a:t>
            </a:r>
          </a:p>
          <a:p>
            <a:pPr marL="68580" indent="0" algn="just">
              <a:buNone/>
            </a:pPr>
            <a:r>
              <a:rPr lang="pt-BR" altLang="pt-BR" sz="2100" dirty="0">
                <a:hlinkClick r:id="rId4"/>
              </a:rPr>
              <a:t>https://www.oecd.org/tax/transfer-pricing/oecd-transfer-pricing-guidelines-for-multinational-enterprises-and-tax-administrations-20769717</a:t>
            </a:r>
            <a:endParaRPr lang="pt-BR" altLang="pt-BR" sz="2100" dirty="0"/>
          </a:p>
          <a:p>
            <a:pPr marL="68580" indent="0" algn="just">
              <a:buNone/>
            </a:pPr>
            <a:endParaRPr lang="pt-BR" altLang="pt-BR" sz="2100" dirty="0"/>
          </a:p>
          <a:p>
            <a:pPr marL="68580" indent="0" algn="just">
              <a:buNone/>
            </a:pPr>
            <a:endParaRPr lang="pt-BR" altLang="pt-BR" dirty="0"/>
          </a:p>
          <a:p>
            <a:pPr algn="just"/>
            <a:endParaRPr lang="pt-BR" alt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B2BBE2-84D8-4570-9E1E-44A5E052BEB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" y="34833"/>
            <a:ext cx="1871773" cy="105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508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36936</TotalTime>
  <Words>1230</Words>
  <Application>Microsoft Office PowerPoint</Application>
  <PresentationFormat>Apresentação na tela (4:3)</PresentationFormat>
  <Paragraphs>88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Century Gothic</vt:lpstr>
      <vt:lpstr>Wingdings 2</vt:lpstr>
      <vt:lpstr>Austin</vt:lpstr>
      <vt:lpstr>Divulgação de temas tributários por empresas abertas a investimentos</vt:lpstr>
      <vt:lpstr>                                    Divulgação de temas tributários  por empresas abertas a investimentos</vt:lpstr>
      <vt:lpstr>                                    Divulgação de temas tributários  por empresas abertas a investimentos</vt:lpstr>
      <vt:lpstr>                                    Divulgação de temas tributários  por empresas abertas a investimentos</vt:lpstr>
      <vt:lpstr>                                    Divulgação de temas tributários  por empresas abertas a investimentos</vt:lpstr>
      <vt:lpstr>                                    Divulgação de temas tributários  por empresas abertas a investimentos</vt:lpstr>
      <vt:lpstr>                                    Divulgação de temas tributários  por empresas abertas a investimentos</vt:lpstr>
      <vt:lpstr>                                    Divulgação de temas tributários  por empresas abertas a investimentos</vt:lpstr>
      <vt:lpstr>                                    Divulgação de temas tributários  por empresas abertas a investimentos</vt:lpstr>
      <vt:lpstr>                                    Divulgação de temas tributários  por empresas abertas a investimentos</vt:lpstr>
      <vt:lpstr>                                    Para manter contato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Luciane</dc:creator>
  <cp:lastModifiedBy>Luciane Moessa de Souza</cp:lastModifiedBy>
  <cp:revision>178</cp:revision>
  <dcterms:created xsi:type="dcterms:W3CDTF">2017-07-31T13:53:45Z</dcterms:created>
  <dcterms:modified xsi:type="dcterms:W3CDTF">2021-05-24T15:07:25Z</dcterms:modified>
</cp:coreProperties>
</file>